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72" r:id="rId5"/>
    <p:sldId id="273" r:id="rId6"/>
    <p:sldId id="260" r:id="rId7"/>
    <p:sldId id="261" r:id="rId8"/>
    <p:sldId id="262" r:id="rId9"/>
    <p:sldId id="263" r:id="rId10"/>
    <p:sldId id="264" r:id="rId11"/>
    <p:sldId id="265" r:id="rId12"/>
    <p:sldId id="266" r:id="rId13"/>
    <p:sldId id="268" r:id="rId14"/>
    <p:sldId id="269" r:id="rId15"/>
    <p:sldId id="267" r:id="rId16"/>
    <p:sldId id="270"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9916C7-A73B-4D9F-937D-D0E5AC52CF9E}" type="datetimeFigureOut">
              <a:rPr lang="en-GB" smtClean="0"/>
              <a:t>17/03/2017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F57920-89DB-4091-9872-EE7E4628E3A1}"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07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9916C7-A73B-4D9F-937D-D0E5AC52CF9E}" type="datetimeFigureOut">
              <a:rPr lang="en-GB" smtClean="0"/>
              <a:t>17/03/2017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F57920-89DB-4091-9872-EE7E4628E3A1}" type="slidenum">
              <a:rPr lang="en-GB" smtClean="0"/>
              <a:t>‹#›</a:t>
            </a:fld>
            <a:endParaRPr lang="en-GB"/>
          </a:p>
        </p:txBody>
      </p:sp>
    </p:spTree>
    <p:extLst>
      <p:ext uri="{BB962C8B-B14F-4D97-AF65-F5344CB8AC3E}">
        <p14:creationId xmlns:p14="http://schemas.microsoft.com/office/powerpoint/2010/main" val="140958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9916C7-A73B-4D9F-937D-D0E5AC52CF9E}" type="datetimeFigureOut">
              <a:rPr lang="en-GB" smtClean="0"/>
              <a:t>17/03/2017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F57920-89DB-4091-9872-EE7E4628E3A1}" type="slidenum">
              <a:rPr lang="en-GB" smtClean="0"/>
              <a:t>‹#›</a:t>
            </a:fld>
            <a:endParaRPr lang="en-GB"/>
          </a:p>
        </p:txBody>
      </p:sp>
    </p:spTree>
    <p:extLst>
      <p:ext uri="{BB962C8B-B14F-4D97-AF65-F5344CB8AC3E}">
        <p14:creationId xmlns:p14="http://schemas.microsoft.com/office/powerpoint/2010/main" val="373438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9916C7-A73B-4D9F-937D-D0E5AC52CF9E}" type="datetimeFigureOut">
              <a:rPr lang="en-GB" smtClean="0"/>
              <a:t>17/03/2017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F57920-89DB-4091-9872-EE7E4628E3A1}" type="slidenum">
              <a:rPr lang="en-GB" smtClean="0"/>
              <a:t>‹#›</a:t>
            </a:fld>
            <a:endParaRPr lang="en-GB"/>
          </a:p>
        </p:txBody>
      </p:sp>
    </p:spTree>
    <p:extLst>
      <p:ext uri="{BB962C8B-B14F-4D97-AF65-F5344CB8AC3E}">
        <p14:creationId xmlns:p14="http://schemas.microsoft.com/office/powerpoint/2010/main" val="166558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9916C7-A73B-4D9F-937D-D0E5AC52CF9E}" type="datetimeFigureOut">
              <a:rPr lang="en-GB" smtClean="0"/>
              <a:t>17/03/2017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F57920-89DB-4091-9872-EE7E4628E3A1}"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849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9916C7-A73B-4D9F-937D-D0E5AC52CF9E}" type="datetimeFigureOut">
              <a:rPr lang="en-GB" smtClean="0"/>
              <a:t>17/03/2017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F57920-89DB-4091-9872-EE7E4628E3A1}" type="slidenum">
              <a:rPr lang="en-GB" smtClean="0"/>
              <a:t>‹#›</a:t>
            </a:fld>
            <a:endParaRPr lang="en-GB"/>
          </a:p>
        </p:txBody>
      </p:sp>
    </p:spTree>
    <p:extLst>
      <p:ext uri="{BB962C8B-B14F-4D97-AF65-F5344CB8AC3E}">
        <p14:creationId xmlns:p14="http://schemas.microsoft.com/office/powerpoint/2010/main" val="426707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9916C7-A73B-4D9F-937D-D0E5AC52CF9E}" type="datetimeFigureOut">
              <a:rPr lang="en-GB" smtClean="0"/>
              <a:t>17/03/2017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F57920-89DB-4091-9872-EE7E4628E3A1}" type="slidenum">
              <a:rPr lang="en-GB" smtClean="0"/>
              <a:t>‹#›</a:t>
            </a:fld>
            <a:endParaRPr lang="en-GB"/>
          </a:p>
        </p:txBody>
      </p:sp>
    </p:spTree>
    <p:extLst>
      <p:ext uri="{BB962C8B-B14F-4D97-AF65-F5344CB8AC3E}">
        <p14:creationId xmlns:p14="http://schemas.microsoft.com/office/powerpoint/2010/main" val="295833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9916C7-A73B-4D9F-937D-D0E5AC52CF9E}" type="datetimeFigureOut">
              <a:rPr lang="en-GB" smtClean="0"/>
              <a:t>17/03/2017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F57920-89DB-4091-9872-EE7E4628E3A1}" type="slidenum">
              <a:rPr lang="en-GB" smtClean="0"/>
              <a:t>‹#›</a:t>
            </a:fld>
            <a:endParaRPr lang="en-GB"/>
          </a:p>
        </p:txBody>
      </p:sp>
    </p:spTree>
    <p:extLst>
      <p:ext uri="{BB962C8B-B14F-4D97-AF65-F5344CB8AC3E}">
        <p14:creationId xmlns:p14="http://schemas.microsoft.com/office/powerpoint/2010/main" val="322341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C9916C7-A73B-4D9F-937D-D0E5AC52CF9E}" type="datetimeFigureOut">
              <a:rPr lang="en-GB" smtClean="0"/>
              <a:t>17/03/2017</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32F57920-89DB-4091-9872-EE7E4628E3A1}" type="slidenum">
              <a:rPr lang="en-GB" smtClean="0"/>
              <a:t>‹#›</a:t>
            </a:fld>
            <a:endParaRPr lang="en-GB"/>
          </a:p>
        </p:txBody>
      </p:sp>
    </p:spTree>
    <p:extLst>
      <p:ext uri="{BB962C8B-B14F-4D97-AF65-F5344CB8AC3E}">
        <p14:creationId xmlns:p14="http://schemas.microsoft.com/office/powerpoint/2010/main" val="106048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C9916C7-A73B-4D9F-937D-D0E5AC52CF9E}" type="datetimeFigureOut">
              <a:rPr lang="en-GB" smtClean="0"/>
              <a:t>17/03/2017</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2F57920-89DB-4091-9872-EE7E4628E3A1}" type="slidenum">
              <a:rPr lang="en-GB" smtClean="0"/>
              <a:t>‹#›</a:t>
            </a:fld>
            <a:endParaRPr lang="en-GB"/>
          </a:p>
        </p:txBody>
      </p:sp>
    </p:spTree>
    <p:extLst>
      <p:ext uri="{BB962C8B-B14F-4D97-AF65-F5344CB8AC3E}">
        <p14:creationId xmlns:p14="http://schemas.microsoft.com/office/powerpoint/2010/main" val="3157736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916C7-A73B-4D9F-937D-D0E5AC52CF9E}" type="datetimeFigureOut">
              <a:rPr lang="en-GB" smtClean="0"/>
              <a:t>17/03/2017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F57920-89DB-4091-9872-EE7E4628E3A1}" type="slidenum">
              <a:rPr lang="en-GB" smtClean="0"/>
              <a:t>‹#›</a:t>
            </a:fld>
            <a:endParaRPr lang="en-GB"/>
          </a:p>
        </p:txBody>
      </p:sp>
    </p:spTree>
    <p:extLst>
      <p:ext uri="{BB962C8B-B14F-4D97-AF65-F5344CB8AC3E}">
        <p14:creationId xmlns:p14="http://schemas.microsoft.com/office/powerpoint/2010/main" val="826023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C9916C7-A73B-4D9F-937D-D0E5AC52CF9E}" type="datetimeFigureOut">
              <a:rPr lang="en-GB" smtClean="0"/>
              <a:t>17/03/2017</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2F57920-89DB-4091-9872-EE7E4628E3A1}"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173706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tbinternet.ohchr.org/_layouts/treatybodyexternal/TBSearch.aspx?Lang=en&amp;TreatyID=4&amp;DocTypeID=2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tbinternet.ohchr.org/_layouts/treatybodyexternal/TBSearch.aspx?Lang=en&amp;TreatyID=4&amp;DocTypeID=22" TargetMode="External"/><Relationship Id="rId2" Type="http://schemas.openxmlformats.org/officeDocument/2006/relationships/hyperlink" Target="http://tbinternet.ohchr.org/_layouts/treatybodyexternal/TBSearch.aspx?Lang=en&amp;TreatyID=4&amp;DocTypeID=1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a:t>Portability of support services for </a:t>
            </a:r>
            <a:r>
              <a:rPr lang="en-GB" b="1" dirty="0" smtClean="0"/>
              <a:t>disabled people across </a:t>
            </a:r>
            <a:r>
              <a:rPr lang="en-GB" b="1" dirty="0"/>
              <a:t>Europe</a:t>
            </a:r>
            <a:endParaRPr lang="en-GB" dirty="0"/>
          </a:p>
        </p:txBody>
      </p:sp>
      <p:sp>
        <p:nvSpPr>
          <p:cNvPr id="3" name="Subtitle 2"/>
          <p:cNvSpPr>
            <a:spLocks noGrp="1"/>
          </p:cNvSpPr>
          <p:nvPr>
            <p:ph type="subTitle" idx="1"/>
          </p:nvPr>
        </p:nvSpPr>
        <p:spPr/>
        <p:txBody>
          <a:bodyPr/>
          <a:lstStyle/>
          <a:p>
            <a:r>
              <a:rPr lang="en-GB" b="1" dirty="0" smtClean="0"/>
              <a:t>Miro Griffiths, Erasmus</a:t>
            </a:r>
            <a:r>
              <a:rPr lang="en-GB" b="1" dirty="0"/>
              <a:t>+ NA Working Group on Special Needs/Persons with </a:t>
            </a:r>
            <a:r>
              <a:rPr lang="en-GB" b="1" dirty="0" smtClean="0"/>
              <a:t>Disability, Berlin, March 2017</a:t>
            </a:r>
            <a:endParaRPr lang="en-GB" dirty="0"/>
          </a:p>
        </p:txBody>
      </p:sp>
    </p:spTree>
    <p:extLst>
      <p:ext uri="{BB962C8B-B14F-4D97-AF65-F5344CB8AC3E}">
        <p14:creationId xmlns:p14="http://schemas.microsoft.com/office/powerpoint/2010/main" val="3182855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UNCRPD - General </a:t>
            </a:r>
            <a:r>
              <a:rPr lang="en-GB" dirty="0"/>
              <a:t>Comment No 4 (2016) </a:t>
            </a:r>
            <a:r>
              <a:rPr lang="en-GB" dirty="0" smtClean="0"/>
              <a:t>Article 24</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GB" dirty="0" smtClean="0"/>
              <a:t> Barriers </a:t>
            </a:r>
            <a:r>
              <a:rPr lang="en-GB" dirty="0"/>
              <a:t>that impede access to inclusive education for persons with disabilities can be attributed to multiple </a:t>
            </a:r>
            <a:r>
              <a:rPr lang="en-GB" dirty="0" smtClean="0"/>
              <a:t>factors…but did not reference portability of support packages</a:t>
            </a:r>
          </a:p>
          <a:p>
            <a:pPr marL="0" indent="0">
              <a:buNone/>
            </a:pPr>
            <a:endParaRPr lang="en-GB" dirty="0" smtClean="0"/>
          </a:p>
          <a:p>
            <a:pPr>
              <a:buFont typeface="Wingdings" panose="05000000000000000000" pitchFamily="2" charset="2"/>
              <a:buChar char="q"/>
            </a:pPr>
            <a:r>
              <a:rPr lang="en-GB" dirty="0" smtClean="0"/>
              <a:t>Whole person approach is locked to geographical borders</a:t>
            </a:r>
          </a:p>
          <a:p>
            <a:pPr lvl="1">
              <a:buFont typeface="Wingdings" panose="05000000000000000000" pitchFamily="2" charset="2"/>
              <a:buChar char="q"/>
            </a:pPr>
            <a:r>
              <a:rPr lang="en-GB" dirty="0" smtClean="0"/>
              <a:t> ‘every </a:t>
            </a:r>
            <a:r>
              <a:rPr lang="en-GB" dirty="0"/>
              <a:t>person to learn, and high expectations are established for all </a:t>
            </a:r>
            <a:r>
              <a:rPr lang="en-GB" dirty="0" smtClean="0"/>
              <a:t>learners…system </a:t>
            </a:r>
            <a:r>
              <a:rPr lang="en-GB" dirty="0"/>
              <a:t>must provide a personalized educational response, rather than expecting the student to fit the system</a:t>
            </a:r>
            <a:r>
              <a:rPr lang="en-GB" dirty="0" smtClean="0"/>
              <a:t>.’</a:t>
            </a:r>
          </a:p>
          <a:p>
            <a:pPr lvl="1">
              <a:buFont typeface="Wingdings" panose="05000000000000000000" pitchFamily="2" charset="2"/>
              <a:buChar char="q"/>
            </a:pPr>
            <a:r>
              <a:rPr lang="en-GB" dirty="0"/>
              <a:t> ‘All members of the learning community are welcomed equally, with respect for diversity according to, inter alia, </a:t>
            </a:r>
            <a:r>
              <a:rPr lang="en-GB" b="1" dirty="0"/>
              <a:t>disability</a:t>
            </a:r>
            <a:r>
              <a:rPr lang="en-GB" dirty="0"/>
              <a:t>, race, colour, sex, language, linguistic culture, religion, political or other opinion, </a:t>
            </a:r>
            <a:r>
              <a:rPr lang="en-GB" b="1" dirty="0"/>
              <a:t>national, ethnic, indigenous or social origin</a:t>
            </a:r>
            <a:r>
              <a:rPr lang="en-GB" dirty="0"/>
              <a:t>, property, birth, age or other status</a:t>
            </a:r>
            <a:r>
              <a:rPr lang="en-GB" dirty="0" smtClean="0"/>
              <a:t>.’</a:t>
            </a:r>
          </a:p>
          <a:p>
            <a:pPr marL="201168" lvl="1" indent="0">
              <a:buNone/>
            </a:pPr>
            <a:endParaRPr lang="en-GB" dirty="0" smtClean="0"/>
          </a:p>
          <a:p>
            <a:pPr>
              <a:buFont typeface="Wingdings" panose="05000000000000000000" pitchFamily="2" charset="2"/>
              <a:buChar char="q"/>
            </a:pPr>
            <a:r>
              <a:rPr lang="en-GB" dirty="0"/>
              <a:t>Adaptability - the Committee encourages States parties to apply the Universal Design for Learning (UDL) </a:t>
            </a:r>
            <a:r>
              <a:rPr lang="en-GB" dirty="0" smtClean="0"/>
              <a:t>approach…missing pressure to highlight imported support needs?</a:t>
            </a:r>
            <a:endParaRPr lang="en-GB" dirty="0"/>
          </a:p>
        </p:txBody>
      </p:sp>
    </p:spTree>
    <p:extLst>
      <p:ext uri="{BB962C8B-B14F-4D97-AF65-F5344CB8AC3E}">
        <p14:creationId xmlns:p14="http://schemas.microsoft.com/office/powerpoint/2010/main" val="1004528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European Commission</a:t>
            </a:r>
            <a:endParaRPr lang="en-GB"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GB" dirty="0" smtClean="0"/>
              <a:t> Progress </a:t>
            </a:r>
            <a:r>
              <a:rPr lang="en-GB" dirty="0"/>
              <a:t>Report on the implementation of the European Disability Strategy (</a:t>
            </a:r>
            <a:r>
              <a:rPr lang="en-GB" dirty="0" smtClean="0"/>
              <a:t>2010-2020)</a:t>
            </a:r>
          </a:p>
          <a:p>
            <a:pPr lvl="1">
              <a:buFont typeface="Wingdings" panose="05000000000000000000" pitchFamily="2" charset="2"/>
              <a:buChar char="q"/>
            </a:pPr>
            <a:r>
              <a:rPr lang="en-GB" dirty="0" smtClean="0"/>
              <a:t> Promote </a:t>
            </a:r>
            <a:r>
              <a:rPr lang="en-GB" dirty="0"/>
              <a:t>dialogue among Member States in the </a:t>
            </a:r>
            <a:r>
              <a:rPr lang="en-GB" b="1" dirty="0"/>
              <a:t>Disability </a:t>
            </a:r>
            <a:r>
              <a:rPr lang="en-GB" b="1" dirty="0" smtClean="0"/>
              <a:t>High Level </a:t>
            </a:r>
            <a:r>
              <a:rPr lang="en-GB" b="1" dirty="0"/>
              <a:t>Group </a:t>
            </a:r>
            <a:r>
              <a:rPr lang="en-GB" dirty="0"/>
              <a:t>on the portability of rights such as the right </a:t>
            </a:r>
            <a:r>
              <a:rPr lang="en-GB" dirty="0" smtClean="0"/>
              <a:t>to personal </a:t>
            </a:r>
            <a:r>
              <a:rPr lang="en-GB" dirty="0"/>
              <a:t>assistance </a:t>
            </a:r>
            <a:endParaRPr lang="en-GB" dirty="0" smtClean="0"/>
          </a:p>
          <a:p>
            <a:pPr lvl="1">
              <a:buFont typeface="Wingdings" panose="05000000000000000000" pitchFamily="2" charset="2"/>
              <a:buChar char="q"/>
            </a:pPr>
            <a:r>
              <a:rPr lang="en-GB" dirty="0"/>
              <a:t> Ensure that disability-specific issues are covered in </a:t>
            </a:r>
            <a:r>
              <a:rPr lang="en-GB" dirty="0" smtClean="0"/>
              <a:t>any revisions </a:t>
            </a:r>
            <a:r>
              <a:rPr lang="en-GB" dirty="0"/>
              <a:t>of legislation concerning pensions and </a:t>
            </a:r>
            <a:r>
              <a:rPr lang="en-GB" dirty="0" smtClean="0"/>
              <a:t>benefits portability</a:t>
            </a:r>
            <a:endParaRPr lang="en-GB" dirty="0"/>
          </a:p>
          <a:p>
            <a:pPr lvl="1">
              <a:buFont typeface="Wingdings" panose="05000000000000000000" pitchFamily="2" charset="2"/>
              <a:buChar char="q"/>
            </a:pPr>
            <a:r>
              <a:rPr lang="en-GB" dirty="0"/>
              <a:t> The Committee recommends that </a:t>
            </a:r>
            <a:r>
              <a:rPr lang="en-GB" dirty="0" smtClean="0"/>
              <a:t>the European </a:t>
            </a:r>
            <a:r>
              <a:rPr lang="en-GB" dirty="0"/>
              <a:t>Union take immediate action </a:t>
            </a:r>
            <a:r>
              <a:rPr lang="en-GB" dirty="0" smtClean="0"/>
              <a:t>to ensure </a:t>
            </a:r>
            <a:r>
              <a:rPr lang="en-GB" dirty="0"/>
              <a:t>that all </a:t>
            </a:r>
            <a:r>
              <a:rPr lang="en-GB" dirty="0" smtClean="0"/>
              <a:t>disabled people and </a:t>
            </a:r>
            <a:r>
              <a:rPr lang="en-GB" dirty="0"/>
              <a:t>their families can enjoy their right </a:t>
            </a:r>
            <a:r>
              <a:rPr lang="en-GB" dirty="0" smtClean="0"/>
              <a:t>to freedom </a:t>
            </a:r>
            <a:r>
              <a:rPr lang="en-GB" dirty="0"/>
              <a:t>of movement on an equal </a:t>
            </a:r>
            <a:r>
              <a:rPr lang="en-GB" dirty="0" smtClean="0"/>
              <a:t>basis with </a:t>
            </a:r>
            <a:r>
              <a:rPr lang="en-GB" dirty="0"/>
              <a:t>others, including with regard to </a:t>
            </a:r>
            <a:r>
              <a:rPr lang="en-GB" dirty="0" smtClean="0"/>
              <a:t>the portability </a:t>
            </a:r>
            <a:r>
              <a:rPr lang="en-GB" dirty="0"/>
              <a:t>of social security benefits, in </a:t>
            </a:r>
            <a:r>
              <a:rPr lang="en-GB" dirty="0" smtClean="0"/>
              <a:t>a coordinated </a:t>
            </a:r>
            <a:r>
              <a:rPr lang="en-GB" dirty="0"/>
              <a:t>manner across its </a:t>
            </a:r>
            <a:r>
              <a:rPr lang="en-GB" dirty="0" smtClean="0"/>
              <a:t>member States</a:t>
            </a:r>
          </a:p>
          <a:p>
            <a:pPr lvl="1">
              <a:buFont typeface="Wingdings" panose="05000000000000000000" pitchFamily="2" charset="2"/>
              <a:buChar char="q"/>
            </a:pPr>
            <a:r>
              <a:rPr lang="en-GB" dirty="0"/>
              <a:t> </a:t>
            </a:r>
            <a:r>
              <a:rPr lang="en-GB" dirty="0" smtClean="0"/>
              <a:t>Introduce </a:t>
            </a:r>
            <a:r>
              <a:rPr lang="en-GB" dirty="0"/>
              <a:t>the </a:t>
            </a:r>
            <a:r>
              <a:rPr lang="en-GB" b="1" dirty="0"/>
              <a:t>EU Disability Card </a:t>
            </a:r>
            <a:r>
              <a:rPr lang="en-GB" dirty="0" smtClean="0"/>
              <a:t>and the </a:t>
            </a:r>
            <a:r>
              <a:rPr lang="en-GB" dirty="0"/>
              <a:t>system of associated benefits in their </a:t>
            </a:r>
            <a:r>
              <a:rPr lang="en-GB" dirty="0" smtClean="0"/>
              <a:t>countries</a:t>
            </a:r>
          </a:p>
          <a:p>
            <a:pPr marL="201168" lvl="1" indent="0">
              <a:buNone/>
            </a:pPr>
            <a:endParaRPr lang="en-GB" dirty="0"/>
          </a:p>
          <a:p>
            <a:pPr marL="201168" lvl="1" indent="0">
              <a:buNone/>
            </a:pPr>
            <a:r>
              <a:rPr lang="en-GB" i="1" dirty="0" smtClean="0"/>
              <a:t>Education specific?</a:t>
            </a:r>
          </a:p>
          <a:p>
            <a:pPr marL="201168" lvl="1" indent="0">
              <a:buNone/>
            </a:pPr>
            <a:r>
              <a:rPr lang="en-GB" b="1" dirty="0"/>
              <a:t>Disability-related indicators </a:t>
            </a:r>
            <a:r>
              <a:rPr lang="en-GB" dirty="0"/>
              <a:t>linked to the Europe </a:t>
            </a:r>
            <a:r>
              <a:rPr lang="en-GB" dirty="0" smtClean="0"/>
              <a:t>2020 targets </a:t>
            </a:r>
            <a:r>
              <a:rPr lang="en-GB" dirty="0"/>
              <a:t>for education, employment and poverty </a:t>
            </a:r>
            <a:r>
              <a:rPr lang="en-GB" dirty="0" smtClean="0"/>
              <a:t>reduction have </a:t>
            </a:r>
            <a:r>
              <a:rPr lang="en-GB" dirty="0"/>
              <a:t>been developed showing the gap with the rest of </a:t>
            </a:r>
            <a:r>
              <a:rPr lang="en-GB" dirty="0" smtClean="0"/>
              <a:t>the population</a:t>
            </a:r>
            <a:r>
              <a:rPr lang="en-GB" dirty="0"/>
              <a:t>. </a:t>
            </a:r>
            <a:endParaRPr lang="en-GB" dirty="0" smtClean="0"/>
          </a:p>
          <a:p>
            <a:pPr lvl="1">
              <a:buFont typeface="Wingdings" panose="05000000000000000000" pitchFamily="2" charset="2"/>
              <a:buChar char="q"/>
            </a:pPr>
            <a:endParaRPr lang="en-GB" dirty="0"/>
          </a:p>
        </p:txBody>
      </p:sp>
    </p:spTree>
    <p:extLst>
      <p:ext uri="{BB962C8B-B14F-4D97-AF65-F5344CB8AC3E}">
        <p14:creationId xmlns:p14="http://schemas.microsoft.com/office/powerpoint/2010/main" val="2484793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Problems Exist?</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GB" dirty="0" smtClean="0"/>
              <a:t> There </a:t>
            </a:r>
            <a:r>
              <a:rPr lang="en-GB" dirty="0"/>
              <a:t>are countries that do not possess any legislation for </a:t>
            </a:r>
            <a:r>
              <a:rPr lang="en-GB" dirty="0" smtClean="0"/>
              <a:t>personal support…some utilise institutionalisation </a:t>
            </a:r>
          </a:p>
          <a:p>
            <a:pPr>
              <a:buFont typeface="Wingdings" panose="05000000000000000000" pitchFamily="2" charset="2"/>
              <a:buChar char="q"/>
            </a:pPr>
            <a:r>
              <a:rPr lang="en-GB" dirty="0"/>
              <a:t> </a:t>
            </a:r>
            <a:r>
              <a:rPr lang="en-GB" dirty="0" smtClean="0"/>
              <a:t>Does not </a:t>
            </a:r>
            <a:r>
              <a:rPr lang="en-GB" dirty="0"/>
              <a:t>reflect the philosophy of the </a:t>
            </a:r>
            <a:r>
              <a:rPr lang="en-GB" dirty="0" smtClean="0"/>
              <a:t>Disabled People’s </a:t>
            </a:r>
            <a:r>
              <a:rPr lang="en-GB" dirty="0"/>
              <a:t>Movement, ultimately leading to </a:t>
            </a:r>
            <a:r>
              <a:rPr lang="en-GB" dirty="0" smtClean="0"/>
              <a:t>terms </a:t>
            </a:r>
            <a:r>
              <a:rPr lang="en-GB" dirty="0"/>
              <a:t>and definitions being hijacked and </a:t>
            </a:r>
            <a:r>
              <a:rPr lang="en-GB" dirty="0" smtClean="0"/>
              <a:t>voice </a:t>
            </a:r>
            <a:r>
              <a:rPr lang="en-GB" dirty="0"/>
              <a:t>silenced.  This means that there is a general lack of political engagement on this specific issue, with no clear direction being </a:t>
            </a:r>
            <a:r>
              <a:rPr lang="en-GB" dirty="0" smtClean="0"/>
              <a:t>offered…</a:t>
            </a:r>
          </a:p>
          <a:p>
            <a:pPr>
              <a:buFont typeface="Wingdings" panose="05000000000000000000" pitchFamily="2" charset="2"/>
              <a:buChar char="q"/>
            </a:pPr>
            <a:r>
              <a:rPr lang="en-GB" dirty="0"/>
              <a:t> </a:t>
            </a:r>
            <a:r>
              <a:rPr lang="en-GB" dirty="0" smtClean="0"/>
              <a:t>Research </a:t>
            </a:r>
            <a:r>
              <a:rPr lang="en-GB" dirty="0"/>
              <a:t>shows </a:t>
            </a:r>
            <a:r>
              <a:rPr lang="en-GB" dirty="0" smtClean="0"/>
              <a:t>that DPOs have </a:t>
            </a:r>
            <a:r>
              <a:rPr lang="en-GB" dirty="0"/>
              <a:t>struggled to advise appropriate bodies and when they have had opportunities to share their views and recommendations, their guidance has been omitted by the time the proposals have become </a:t>
            </a:r>
            <a:r>
              <a:rPr lang="en-GB" dirty="0" smtClean="0"/>
              <a:t>public…</a:t>
            </a:r>
          </a:p>
          <a:p>
            <a:pPr lvl="1">
              <a:buFont typeface="Wingdings" panose="05000000000000000000" pitchFamily="2" charset="2"/>
              <a:buChar char="q"/>
            </a:pPr>
            <a:r>
              <a:rPr lang="en-GB" dirty="0" smtClean="0"/>
              <a:t> where </a:t>
            </a:r>
            <a:r>
              <a:rPr lang="en-GB" dirty="0"/>
              <a:t>drafted laws have been prepared or </a:t>
            </a:r>
            <a:r>
              <a:rPr lang="en-GB" dirty="0" smtClean="0"/>
              <a:t>implemented, </a:t>
            </a:r>
            <a:r>
              <a:rPr lang="en-GB" dirty="0"/>
              <a:t>there is an assumption that </a:t>
            </a:r>
            <a:r>
              <a:rPr lang="en-GB" dirty="0" smtClean="0"/>
              <a:t>States will </a:t>
            </a:r>
            <a:r>
              <a:rPr lang="en-GB" dirty="0"/>
              <a:t>not adopt the proposals or will seek to dismantle the established, existing </a:t>
            </a:r>
            <a:r>
              <a:rPr lang="en-GB" dirty="0" smtClean="0"/>
              <a:t>support schemes</a:t>
            </a:r>
          </a:p>
          <a:p>
            <a:pPr>
              <a:buFont typeface="Wingdings" panose="05000000000000000000" pitchFamily="2" charset="2"/>
              <a:buChar char="q"/>
            </a:pPr>
            <a:r>
              <a:rPr lang="en-GB" dirty="0"/>
              <a:t> There are </a:t>
            </a:r>
            <a:r>
              <a:rPr lang="en-GB" dirty="0" smtClean="0"/>
              <a:t>States that </a:t>
            </a:r>
            <a:r>
              <a:rPr lang="en-GB" dirty="0"/>
              <a:t>promote a self-directed approach to using </a:t>
            </a:r>
            <a:r>
              <a:rPr lang="en-GB" dirty="0" smtClean="0"/>
              <a:t>support but </a:t>
            </a:r>
            <a:r>
              <a:rPr lang="en-GB" dirty="0"/>
              <a:t>there are others which restrict all decision-making over how and when to use the support package. </a:t>
            </a:r>
          </a:p>
        </p:txBody>
      </p:sp>
    </p:spTree>
    <p:extLst>
      <p:ext uri="{BB962C8B-B14F-4D97-AF65-F5344CB8AC3E}">
        <p14:creationId xmlns:p14="http://schemas.microsoft.com/office/powerpoint/2010/main" val="1996773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Impairment Focus </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GB" dirty="0"/>
              <a:t> </a:t>
            </a:r>
            <a:r>
              <a:rPr lang="en-GB" dirty="0" smtClean="0"/>
              <a:t>The </a:t>
            </a:r>
            <a:r>
              <a:rPr lang="en-GB" dirty="0"/>
              <a:t>process to identify if a person ‘should’ receive </a:t>
            </a:r>
            <a:r>
              <a:rPr lang="en-GB" dirty="0" smtClean="0"/>
              <a:t>support can </a:t>
            </a:r>
            <a:r>
              <a:rPr lang="en-GB" dirty="0"/>
              <a:t>be impairment </a:t>
            </a:r>
            <a:r>
              <a:rPr lang="en-GB" dirty="0" smtClean="0"/>
              <a:t>specific…</a:t>
            </a:r>
          </a:p>
          <a:p>
            <a:pPr>
              <a:buFont typeface="Wingdings" panose="05000000000000000000" pitchFamily="2" charset="2"/>
              <a:buChar char="q"/>
            </a:pPr>
            <a:r>
              <a:rPr lang="en-GB" dirty="0"/>
              <a:t> Rather than </a:t>
            </a:r>
            <a:r>
              <a:rPr lang="en-GB" dirty="0" smtClean="0"/>
              <a:t>perceive exclusion </a:t>
            </a:r>
            <a:r>
              <a:rPr lang="en-GB" dirty="0"/>
              <a:t>by acknowledging the various barriers which disable and restrict all </a:t>
            </a:r>
            <a:r>
              <a:rPr lang="en-GB" dirty="0" smtClean="0"/>
              <a:t>from </a:t>
            </a:r>
            <a:r>
              <a:rPr lang="en-GB" dirty="0"/>
              <a:t>being valued members of society, the focus on ‘qualifying’ impairments groups means we undoubtedly create a hierarchy – further marginalising pockets within the disabled people’s </a:t>
            </a:r>
            <a:r>
              <a:rPr lang="en-GB" dirty="0" smtClean="0"/>
              <a:t>community…</a:t>
            </a:r>
          </a:p>
          <a:p>
            <a:pPr lvl="1">
              <a:buFont typeface="Wingdings" panose="05000000000000000000" pitchFamily="2" charset="2"/>
              <a:buChar char="q"/>
            </a:pPr>
            <a:r>
              <a:rPr lang="en-GB" dirty="0" smtClean="0"/>
              <a:t> Will also be impacted by low expectations/fluctuating conditions associated with certain cohorts – i.e. learning disability and mental health </a:t>
            </a:r>
          </a:p>
          <a:p>
            <a:pPr lvl="1">
              <a:buFont typeface="Wingdings" panose="05000000000000000000" pitchFamily="2" charset="2"/>
              <a:buChar char="q"/>
            </a:pPr>
            <a:r>
              <a:rPr lang="en-GB" dirty="0" smtClean="0"/>
              <a:t>States </a:t>
            </a:r>
            <a:r>
              <a:rPr lang="en-GB" dirty="0"/>
              <a:t>are selectively removing people with particular access or support needs from the eligibility criteria of their established </a:t>
            </a:r>
            <a:r>
              <a:rPr lang="en-GB" dirty="0" smtClean="0"/>
              <a:t>support </a:t>
            </a:r>
          </a:p>
          <a:p>
            <a:pPr>
              <a:buFont typeface="Wingdings" panose="05000000000000000000" pitchFamily="2" charset="2"/>
              <a:buChar char="q"/>
            </a:pPr>
            <a:r>
              <a:rPr lang="en-GB" dirty="0" smtClean="0"/>
              <a:t> The </a:t>
            </a:r>
            <a:r>
              <a:rPr lang="en-GB" dirty="0"/>
              <a:t>vision of portable support packages becoming a viable option for disabled people will be limited to countries which ‘acknowledge’ the disabling barriers affecting all disabled people</a:t>
            </a:r>
          </a:p>
        </p:txBody>
      </p:sp>
    </p:spTree>
    <p:extLst>
      <p:ext uri="{BB962C8B-B14F-4D97-AF65-F5344CB8AC3E}">
        <p14:creationId xmlns:p14="http://schemas.microsoft.com/office/powerpoint/2010/main" val="844947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a:t>
            </a:r>
            <a:r>
              <a:rPr lang="en-GB" dirty="0"/>
              <a:t>P</a:t>
            </a:r>
            <a:r>
              <a:rPr lang="en-GB" dirty="0" smtClean="0"/>
              <a:t>rocess Implications</a:t>
            </a:r>
            <a:endParaRPr lang="en-GB"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GB" dirty="0"/>
              <a:t> The assessment criteria </a:t>
            </a:r>
            <a:r>
              <a:rPr lang="en-GB" dirty="0" smtClean="0"/>
              <a:t>has </a:t>
            </a:r>
            <a:r>
              <a:rPr lang="en-GB" dirty="0"/>
              <a:t>not been developed into a </a:t>
            </a:r>
            <a:r>
              <a:rPr lang="en-GB" dirty="0" smtClean="0"/>
              <a:t>standardised, universal </a:t>
            </a:r>
            <a:r>
              <a:rPr lang="en-GB" dirty="0"/>
              <a:t>tool; </a:t>
            </a:r>
            <a:endParaRPr lang="en-GB" dirty="0" smtClean="0"/>
          </a:p>
          <a:p>
            <a:pPr>
              <a:buFont typeface="Wingdings" panose="05000000000000000000" pitchFamily="2" charset="2"/>
              <a:buChar char="q"/>
            </a:pPr>
            <a:r>
              <a:rPr lang="en-GB" dirty="0"/>
              <a:t> T</a:t>
            </a:r>
            <a:r>
              <a:rPr lang="en-GB" dirty="0" smtClean="0"/>
              <a:t>he </a:t>
            </a:r>
            <a:r>
              <a:rPr lang="en-GB" dirty="0"/>
              <a:t>barriers that disabled people experience can be thematic and should be considered a global </a:t>
            </a:r>
            <a:r>
              <a:rPr lang="en-GB" dirty="0" smtClean="0"/>
              <a:t>issue but the </a:t>
            </a:r>
            <a:r>
              <a:rPr lang="en-GB" dirty="0"/>
              <a:t>methods for assessing need is dependent upon a country’s established </a:t>
            </a:r>
            <a:r>
              <a:rPr lang="en-GB" dirty="0" smtClean="0"/>
              <a:t>support framework </a:t>
            </a:r>
            <a:r>
              <a:rPr lang="en-GB" dirty="0"/>
              <a:t>and the interpretation of the funder (whether that is local </a:t>
            </a:r>
            <a:r>
              <a:rPr lang="en-GB" dirty="0" smtClean="0"/>
              <a:t>government authority </a:t>
            </a:r>
            <a:r>
              <a:rPr lang="en-GB" dirty="0"/>
              <a:t>or the </a:t>
            </a:r>
            <a:r>
              <a:rPr lang="en-GB" dirty="0" smtClean="0"/>
              <a:t>state);</a:t>
            </a:r>
          </a:p>
          <a:p>
            <a:pPr>
              <a:buFont typeface="Wingdings" panose="05000000000000000000" pitchFamily="2" charset="2"/>
              <a:buChar char="q"/>
            </a:pPr>
            <a:r>
              <a:rPr lang="en-GB" dirty="0"/>
              <a:t> </a:t>
            </a:r>
            <a:r>
              <a:rPr lang="en-GB" dirty="0" smtClean="0"/>
              <a:t>We </a:t>
            </a:r>
            <a:r>
              <a:rPr lang="en-GB" dirty="0"/>
              <a:t>should not underestimate the dangers of having an interpretative approach to identifying support as the current methods allow for excessive reliance on medicalised assessment </a:t>
            </a:r>
            <a:r>
              <a:rPr lang="en-GB" dirty="0" smtClean="0"/>
              <a:t>tools – e.g. ‘bio-psycho-social model’, </a:t>
            </a:r>
            <a:r>
              <a:rPr lang="en-GB" dirty="0"/>
              <a:t>it makes it difficult to challenge decisions over support and leaves disabled people with no equal basis or reassurance when moving between Member </a:t>
            </a:r>
            <a:r>
              <a:rPr lang="en-GB" dirty="0" smtClean="0"/>
              <a:t>States</a:t>
            </a:r>
            <a:r>
              <a:rPr lang="en-GB" dirty="0"/>
              <a:t>;</a:t>
            </a:r>
            <a:endParaRPr lang="en-GB" dirty="0" smtClean="0"/>
          </a:p>
          <a:p>
            <a:pPr>
              <a:buFont typeface="Wingdings" panose="05000000000000000000" pitchFamily="2" charset="2"/>
              <a:buChar char="q"/>
            </a:pPr>
            <a:r>
              <a:rPr lang="en-GB" dirty="0"/>
              <a:t> F</a:t>
            </a:r>
            <a:r>
              <a:rPr lang="en-GB" dirty="0" smtClean="0"/>
              <a:t>actor </a:t>
            </a:r>
            <a:r>
              <a:rPr lang="en-GB" dirty="0"/>
              <a:t>of hourly rates paid to </a:t>
            </a:r>
            <a:r>
              <a:rPr lang="en-GB" dirty="0" smtClean="0"/>
              <a:t>support staff </a:t>
            </a:r>
            <a:r>
              <a:rPr lang="en-GB" dirty="0"/>
              <a:t>as well as assessments deciding that support budgets should be capped at a specific number of hours.  </a:t>
            </a:r>
          </a:p>
        </p:txBody>
      </p:sp>
    </p:spTree>
    <p:extLst>
      <p:ext uri="{BB962C8B-B14F-4D97-AF65-F5344CB8AC3E}">
        <p14:creationId xmlns:p14="http://schemas.microsoft.com/office/powerpoint/2010/main" val="3132006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Opportunities </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27279" y="1737361"/>
            <a:ext cx="10509160" cy="4663439"/>
          </a:xfrm>
          <a:prstGeom prst="rect">
            <a:avLst/>
          </a:prstGeom>
          <a:noFill/>
          <a:ln>
            <a:noFill/>
          </a:ln>
        </p:spPr>
      </p:pic>
    </p:spTree>
    <p:extLst>
      <p:ext uri="{BB962C8B-B14F-4D97-AF65-F5344CB8AC3E}">
        <p14:creationId xmlns:p14="http://schemas.microsoft.com/office/powerpoint/2010/main" val="2171359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Opportunities Continued </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GB" dirty="0" smtClean="0"/>
              <a:t> Liaise with State Members to discuss ‘portability’ in State Reports</a:t>
            </a:r>
          </a:p>
          <a:p>
            <a:pPr>
              <a:buFont typeface="Wingdings" panose="05000000000000000000" pitchFamily="2" charset="2"/>
              <a:buChar char="q"/>
            </a:pPr>
            <a:r>
              <a:rPr lang="en-GB" dirty="0"/>
              <a:t> </a:t>
            </a:r>
            <a:r>
              <a:rPr lang="en-GB" dirty="0" smtClean="0"/>
              <a:t>Identify members who coordinate/write Shadow Reports for UNCRPD</a:t>
            </a:r>
          </a:p>
          <a:p>
            <a:pPr>
              <a:buFont typeface="Wingdings" panose="05000000000000000000" pitchFamily="2" charset="2"/>
              <a:buChar char="q"/>
            </a:pPr>
            <a:r>
              <a:rPr lang="en-GB" dirty="0"/>
              <a:t> </a:t>
            </a:r>
            <a:r>
              <a:rPr lang="en-GB" dirty="0" smtClean="0"/>
              <a:t>Create dialogue with Special </a:t>
            </a:r>
            <a:r>
              <a:rPr lang="en-GB" dirty="0"/>
              <a:t>Rapporteur on the </a:t>
            </a:r>
            <a:r>
              <a:rPr lang="en-GB" dirty="0" smtClean="0"/>
              <a:t>‘Rights </a:t>
            </a:r>
            <a:r>
              <a:rPr lang="en-GB" dirty="0"/>
              <a:t>of </a:t>
            </a:r>
            <a:r>
              <a:rPr lang="en-GB" dirty="0" smtClean="0"/>
              <a:t>Persons </a:t>
            </a:r>
            <a:r>
              <a:rPr lang="en-GB" dirty="0"/>
              <a:t>with Disabilities’, Ms. Catalina </a:t>
            </a:r>
            <a:r>
              <a:rPr lang="en-GB" dirty="0" err="1"/>
              <a:t>Devandas</a:t>
            </a:r>
            <a:r>
              <a:rPr lang="en-GB" dirty="0"/>
              <a:t> </a:t>
            </a:r>
            <a:r>
              <a:rPr lang="en-GB" dirty="0" smtClean="0"/>
              <a:t>Aguilar</a:t>
            </a:r>
          </a:p>
          <a:p>
            <a:pPr>
              <a:buFont typeface="Wingdings" panose="05000000000000000000" pitchFamily="2" charset="2"/>
              <a:buChar char="q"/>
            </a:pPr>
            <a:r>
              <a:rPr lang="en-GB" dirty="0"/>
              <a:t> </a:t>
            </a:r>
            <a:r>
              <a:rPr lang="en-GB" dirty="0" smtClean="0"/>
              <a:t>Respond to next set of ‘List of Issues’, particularly if it addresses countries associated with the Working Group </a:t>
            </a:r>
          </a:p>
          <a:p>
            <a:pPr>
              <a:buFont typeface="Wingdings" panose="05000000000000000000" pitchFamily="2" charset="2"/>
              <a:buChar char="q"/>
            </a:pPr>
            <a:r>
              <a:rPr lang="en-GB" dirty="0"/>
              <a:t> </a:t>
            </a:r>
            <a:r>
              <a:rPr lang="en-GB" dirty="0" smtClean="0"/>
              <a:t>Promote agenda item to Disability Intergroup in European Parliament </a:t>
            </a:r>
          </a:p>
          <a:p>
            <a:pPr>
              <a:buFont typeface="Wingdings" panose="05000000000000000000" pitchFamily="2" charset="2"/>
              <a:buChar char="q"/>
            </a:pPr>
            <a:r>
              <a:rPr lang="en-GB" dirty="0"/>
              <a:t> </a:t>
            </a:r>
            <a:r>
              <a:rPr lang="en-GB" dirty="0" smtClean="0"/>
              <a:t>Highlight issues with national and international student unions, particularly groups run by disabled students; disabled people’s organisations; inclusive education organisations, such as Alliance for Inclusive Education; National Equality Commission(s</a:t>
            </a:r>
            <a:r>
              <a:rPr lang="en-GB" dirty="0"/>
              <a:t>); Academic Network of European Disability Experts (ANED)</a:t>
            </a:r>
          </a:p>
        </p:txBody>
      </p:sp>
    </p:spTree>
    <p:extLst>
      <p:ext uri="{BB962C8B-B14F-4D97-AF65-F5344CB8AC3E}">
        <p14:creationId xmlns:p14="http://schemas.microsoft.com/office/powerpoint/2010/main" val="543872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89606" y="841872"/>
            <a:ext cx="10572750" cy="9699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defRPr/>
            </a:pPr>
            <a:r>
              <a:rPr lang="en-GB" dirty="0" smtClean="0"/>
              <a:t>Let’s Keep </a:t>
            </a:r>
            <a:r>
              <a:rPr lang="en-GB" dirty="0"/>
              <a:t>T</a:t>
            </a:r>
            <a:r>
              <a:rPr lang="en-GB" dirty="0" smtClean="0"/>
              <a:t>alking…</a:t>
            </a:r>
            <a:endParaRPr lang="en-GB" dirty="0"/>
          </a:p>
        </p:txBody>
      </p:sp>
      <p:sp>
        <p:nvSpPr>
          <p:cNvPr id="5" name="Content Placeholder 2"/>
          <p:cNvSpPr txBox="1">
            <a:spLocks/>
          </p:cNvSpPr>
          <p:nvPr/>
        </p:nvSpPr>
        <p:spPr>
          <a:xfrm>
            <a:off x="1117511" y="2006543"/>
            <a:ext cx="10553700" cy="3636963"/>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Aft>
                <a:spcPts val="0"/>
              </a:spcAft>
              <a:buFont typeface="Wingdings 2" charset="2"/>
              <a:buNone/>
              <a:defRPr/>
            </a:pPr>
            <a:r>
              <a:rPr lang="en-GB" dirty="0" smtClean="0"/>
              <a:t>Miro Griffiths</a:t>
            </a:r>
          </a:p>
          <a:p>
            <a:pPr marL="0" indent="0">
              <a:spcAft>
                <a:spcPts val="0"/>
              </a:spcAft>
              <a:buFont typeface="Wingdings 2" charset="2"/>
              <a:buNone/>
              <a:defRPr/>
            </a:pPr>
            <a:endParaRPr lang="en-GB" dirty="0" smtClean="0"/>
          </a:p>
          <a:p>
            <a:pPr lvl="1">
              <a:spcAft>
                <a:spcPts val="0"/>
              </a:spcAft>
              <a:buFont typeface="Arial"/>
              <a:buChar char="•"/>
              <a:defRPr/>
            </a:pPr>
            <a:r>
              <a:rPr lang="en-GB" dirty="0" smtClean="0"/>
              <a:t>Email: </a:t>
            </a:r>
            <a:r>
              <a:rPr lang="en-GB" dirty="0" smtClean="0">
                <a:solidFill>
                  <a:schemeClr val="accent2"/>
                </a:solidFill>
              </a:rPr>
              <a:t>m.griffiths2@ljmu.ac.uk</a:t>
            </a:r>
          </a:p>
          <a:p>
            <a:pPr lvl="1">
              <a:spcAft>
                <a:spcPts val="0"/>
              </a:spcAft>
              <a:buFont typeface="Arial"/>
              <a:buChar char="•"/>
              <a:defRPr/>
            </a:pPr>
            <a:endParaRPr lang="en-GB" dirty="0" smtClean="0">
              <a:solidFill>
                <a:schemeClr val="accent2"/>
              </a:solidFill>
            </a:endParaRPr>
          </a:p>
          <a:p>
            <a:pPr lvl="1">
              <a:spcAft>
                <a:spcPts val="0"/>
              </a:spcAft>
              <a:buFont typeface="Arial"/>
              <a:buChar char="•"/>
              <a:defRPr/>
            </a:pPr>
            <a:r>
              <a:rPr lang="en-GB" dirty="0" smtClean="0"/>
              <a:t>Twitter: @</a:t>
            </a:r>
            <a:r>
              <a:rPr lang="en-GB" dirty="0" err="1" smtClean="0"/>
              <a:t>mirogriffiths</a:t>
            </a:r>
            <a:r>
              <a:rPr lang="en-GB" dirty="0" smtClean="0"/>
              <a:t> </a:t>
            </a:r>
          </a:p>
          <a:p>
            <a:pPr lvl="1">
              <a:spcAft>
                <a:spcPts val="0"/>
              </a:spcAft>
              <a:buFont typeface="Arial"/>
              <a:buChar char="•"/>
              <a:defRPr/>
            </a:pPr>
            <a:endParaRPr lang="en-GB" dirty="0" smtClean="0"/>
          </a:p>
          <a:p>
            <a:pPr lvl="1">
              <a:spcAft>
                <a:spcPts val="0"/>
              </a:spcAft>
              <a:buFont typeface="Arial"/>
              <a:buChar char="•"/>
              <a:defRPr/>
            </a:pPr>
            <a:r>
              <a:rPr lang="en-GB" dirty="0" smtClean="0"/>
              <a:t>Mobile: 07835 413 238</a:t>
            </a:r>
          </a:p>
          <a:p>
            <a:pPr marL="274320" lvl="1" indent="0">
              <a:spcAft>
                <a:spcPts val="0"/>
              </a:spcAft>
              <a:buNone/>
              <a:defRPr/>
            </a:pPr>
            <a:endParaRPr lang="en-GB" dirty="0" smtClean="0"/>
          </a:p>
          <a:p>
            <a:pPr lvl="1">
              <a:spcAft>
                <a:spcPts val="0"/>
              </a:spcAft>
              <a:buFont typeface="Arial"/>
              <a:buChar char="•"/>
              <a:defRPr/>
            </a:pPr>
            <a:r>
              <a:rPr lang="en-GB" dirty="0"/>
              <a:t>https://ljmu.academia.edu/MiroGriffiths</a:t>
            </a:r>
            <a:endParaRPr lang="en-GB" dirty="0" smtClean="0"/>
          </a:p>
          <a:p>
            <a:pPr lvl="1">
              <a:spcAft>
                <a:spcPts val="0"/>
              </a:spcAft>
              <a:buFont typeface="Arial"/>
              <a:buChar char="•"/>
              <a:defRPr/>
            </a:pPr>
            <a:endParaRPr lang="en-GB" dirty="0"/>
          </a:p>
          <a:p>
            <a:pPr marL="274320" lvl="1" indent="0">
              <a:spcAft>
                <a:spcPts val="0"/>
              </a:spcAft>
              <a:buNone/>
              <a:defRPr/>
            </a:pPr>
            <a:endParaRPr lang="en-GB" dirty="0"/>
          </a:p>
          <a:p>
            <a:pPr marL="274320" lvl="1" indent="0">
              <a:spcAft>
                <a:spcPts val="0"/>
              </a:spcAft>
              <a:buNone/>
              <a:defRPr/>
            </a:pPr>
            <a:r>
              <a:rPr lang="en-GB" dirty="0" smtClean="0"/>
              <a:t>			Please contact me for references </a:t>
            </a:r>
            <a:br>
              <a:rPr lang="en-GB" dirty="0" smtClean="0"/>
            </a:br>
            <a:r>
              <a:rPr lang="en-GB" dirty="0" smtClean="0"/>
              <a:t>			cited during presentation</a:t>
            </a:r>
          </a:p>
          <a:p>
            <a:pPr lvl="1">
              <a:spcAft>
                <a:spcPts val="0"/>
              </a:spcAft>
              <a:buFont typeface="Arial"/>
              <a:buChar char="•"/>
              <a:defRPr/>
            </a:pPr>
            <a:endParaRPr lang="en-GB" dirty="0" smtClean="0"/>
          </a:p>
          <a:p>
            <a:pPr marL="228600" lvl="1" indent="0" algn="ctr">
              <a:spcAft>
                <a:spcPts val="0"/>
              </a:spcAft>
              <a:buFont typeface="Wingdings 2" charset="2"/>
              <a:buNone/>
              <a:defRPr/>
            </a:pPr>
            <a:endParaRPr lang="en-GB" dirty="0"/>
          </a:p>
        </p:txBody>
      </p:sp>
      <p:pic>
        <p:nvPicPr>
          <p:cNvPr id="1026" name="Picture 2" descr="http://spillmybeans.com/wp-content/uploads/2015/08/funny-drawing-reading-credible-Hul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987" y="277062"/>
            <a:ext cx="4690364" cy="5917676"/>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a:xfrm flipV="1">
            <a:off x="5615189" y="3992453"/>
            <a:ext cx="2021983" cy="96591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0522039" y="5962918"/>
            <a:ext cx="1187312" cy="2318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277983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am I?</a:t>
            </a:r>
            <a:endParaRPr lang="en-GB" dirty="0"/>
          </a:p>
        </p:txBody>
      </p:sp>
      <p:sp>
        <p:nvSpPr>
          <p:cNvPr id="4" name="Content Placeholder 2"/>
          <p:cNvSpPr>
            <a:spLocks noGrp="1"/>
          </p:cNvSpPr>
          <p:nvPr>
            <p:ph idx="1"/>
          </p:nvPr>
        </p:nvSpPr>
        <p:spPr/>
        <p:txBody>
          <a:bodyPr>
            <a:noAutofit/>
          </a:bodyPr>
          <a:lstStyle/>
          <a:p>
            <a:pPr algn="just"/>
            <a:r>
              <a:rPr lang="en-GB" sz="2000" dirty="0"/>
              <a:t>Worked in disability and rights-based issues for over </a:t>
            </a:r>
            <a:r>
              <a:rPr lang="en-GB" sz="2000" dirty="0" smtClean="0"/>
              <a:t>thirteen </a:t>
            </a:r>
            <a:r>
              <a:rPr lang="en-GB" sz="2000" dirty="0"/>
              <a:t>years</a:t>
            </a:r>
            <a:r>
              <a:rPr lang="en-GB" sz="2000" dirty="0" smtClean="0"/>
              <a:t>…</a:t>
            </a:r>
          </a:p>
          <a:p>
            <a:pPr algn="just"/>
            <a:endParaRPr lang="en-GB" sz="2000" dirty="0" smtClean="0"/>
          </a:p>
          <a:p>
            <a:pPr algn="just"/>
            <a:r>
              <a:rPr lang="en-GB" sz="2000" dirty="0" smtClean="0"/>
              <a:t>Liverpool </a:t>
            </a:r>
            <a:r>
              <a:rPr lang="en-GB" sz="2000" dirty="0"/>
              <a:t>John Moores </a:t>
            </a:r>
            <a:r>
              <a:rPr lang="en-GB" sz="2000" dirty="0" smtClean="0"/>
              <a:t>University </a:t>
            </a:r>
            <a:r>
              <a:rPr lang="en-GB" sz="2000" dirty="0"/>
              <a:t>– </a:t>
            </a:r>
            <a:r>
              <a:rPr lang="en-GB" sz="2000" dirty="0" smtClean="0"/>
              <a:t>PhD Researcher </a:t>
            </a:r>
            <a:r>
              <a:rPr lang="en-GB" sz="2000" dirty="0"/>
              <a:t>and </a:t>
            </a:r>
            <a:r>
              <a:rPr lang="en-GB" sz="2000" dirty="0" smtClean="0"/>
              <a:t>Teacher</a:t>
            </a:r>
          </a:p>
          <a:p>
            <a:pPr algn="just"/>
            <a:endParaRPr lang="en-GB" sz="2000" dirty="0" smtClean="0"/>
          </a:p>
          <a:p>
            <a:pPr algn="just"/>
            <a:r>
              <a:rPr lang="en-GB" sz="2000" dirty="0" smtClean="0"/>
              <a:t>European Network on Independent Living – Project/Policy Adviser </a:t>
            </a:r>
          </a:p>
          <a:p>
            <a:pPr algn="just"/>
            <a:endParaRPr lang="en-GB" sz="2000" dirty="0" smtClean="0"/>
          </a:p>
          <a:p>
            <a:pPr algn="just"/>
            <a:r>
              <a:rPr lang="en-GB" sz="2000" dirty="0" smtClean="0"/>
              <a:t>Links to British </a:t>
            </a:r>
            <a:r>
              <a:rPr lang="en-GB" dirty="0"/>
              <a:t>Council </a:t>
            </a:r>
            <a:r>
              <a:rPr lang="en-GB" dirty="0" smtClean="0"/>
              <a:t>and UK Government and civil society organisations </a:t>
            </a:r>
            <a:endParaRPr lang="en-GB" sz="2000" dirty="0" smtClean="0"/>
          </a:p>
          <a:p>
            <a:endParaRPr lang="en-GB" sz="2000" dirty="0" smtClean="0"/>
          </a:p>
          <a:p>
            <a:r>
              <a:rPr lang="en-GB" sz="2000" dirty="0" smtClean="0"/>
              <a:t>Particular interests in </a:t>
            </a:r>
            <a:r>
              <a:rPr lang="en-GB" dirty="0" smtClean="0"/>
              <a:t>disablement, political ideology, social </a:t>
            </a:r>
            <a:r>
              <a:rPr lang="en-GB" sz="2000" dirty="0" smtClean="0"/>
              <a:t>movements</a:t>
            </a:r>
            <a:r>
              <a:rPr lang="en-GB" dirty="0"/>
              <a:t> </a:t>
            </a:r>
            <a:r>
              <a:rPr lang="en-GB" dirty="0" smtClean="0"/>
              <a:t>and activism</a:t>
            </a:r>
            <a:endParaRPr lang="en-GB" sz="2000" dirty="0"/>
          </a:p>
          <a:p>
            <a:pPr algn="just"/>
            <a:endParaRPr lang="en-GB" sz="2000" dirty="0"/>
          </a:p>
          <a:p>
            <a:pPr algn="just"/>
            <a:endParaRPr lang="en-GB" sz="2000" dirty="0" smtClean="0"/>
          </a:p>
          <a:p>
            <a:pPr marL="0" indent="0" algn="just">
              <a:buNone/>
            </a:pPr>
            <a:r>
              <a:rPr lang="en-GB" sz="2000" dirty="0" smtClean="0"/>
              <a:t>			</a:t>
            </a:r>
            <a:endParaRPr lang="en-GB" sz="2000" dirty="0"/>
          </a:p>
          <a:p>
            <a:pPr algn="just"/>
            <a:endParaRPr lang="en-GB" sz="2000" dirty="0"/>
          </a:p>
        </p:txBody>
      </p:sp>
      <p:sp>
        <p:nvSpPr>
          <p:cNvPr id="3" name="TextBox 2"/>
          <p:cNvSpPr txBox="1"/>
          <p:nvPr/>
        </p:nvSpPr>
        <p:spPr>
          <a:xfrm>
            <a:off x="8873543" y="365760"/>
            <a:ext cx="3193961" cy="369332"/>
          </a:xfrm>
          <a:prstGeom prst="rect">
            <a:avLst/>
          </a:prstGeom>
          <a:noFill/>
        </p:spPr>
        <p:txBody>
          <a:bodyPr wrap="square" rtlCol="0">
            <a:spAutoFit/>
          </a:bodyPr>
          <a:lstStyle/>
          <a:p>
            <a:r>
              <a:rPr lang="en-GB" dirty="0"/>
              <a:t>Twitter: @</a:t>
            </a:r>
            <a:r>
              <a:rPr lang="en-GB" dirty="0" err="1" smtClean="0"/>
              <a:t>mirogriffiths</a:t>
            </a:r>
            <a:endParaRPr lang="en-GB" dirty="0"/>
          </a:p>
        </p:txBody>
      </p:sp>
    </p:spTree>
    <p:extLst>
      <p:ext uri="{BB962C8B-B14F-4D97-AF65-F5344CB8AC3E}">
        <p14:creationId xmlns:p14="http://schemas.microsoft.com/office/powerpoint/2010/main" val="1652110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will we discuss?</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GB" dirty="0" smtClean="0"/>
              <a:t> Legislative Statements</a:t>
            </a:r>
          </a:p>
          <a:p>
            <a:pPr marL="0" indent="0">
              <a:buNone/>
            </a:pPr>
            <a:endParaRPr lang="en-GB" dirty="0" smtClean="0"/>
          </a:p>
          <a:p>
            <a:pPr>
              <a:buFont typeface="Wingdings" panose="05000000000000000000" pitchFamily="2" charset="2"/>
              <a:buChar char="q"/>
            </a:pPr>
            <a:r>
              <a:rPr lang="en-GB" dirty="0"/>
              <a:t> </a:t>
            </a:r>
            <a:r>
              <a:rPr lang="en-GB" dirty="0" smtClean="0"/>
              <a:t>Problems with portability </a:t>
            </a:r>
          </a:p>
          <a:p>
            <a:pPr marL="0" indent="0">
              <a:buNone/>
            </a:pPr>
            <a:endParaRPr lang="en-GB" dirty="0" smtClean="0"/>
          </a:p>
          <a:p>
            <a:pPr>
              <a:buFont typeface="Wingdings" panose="05000000000000000000" pitchFamily="2" charset="2"/>
              <a:buChar char="q"/>
            </a:pPr>
            <a:r>
              <a:rPr lang="en-GB" dirty="0"/>
              <a:t> </a:t>
            </a:r>
            <a:r>
              <a:rPr lang="en-GB" dirty="0" smtClean="0"/>
              <a:t>Opportunities </a:t>
            </a:r>
          </a:p>
          <a:p>
            <a:pPr marL="0" indent="0">
              <a:buNone/>
            </a:pPr>
            <a:endParaRPr lang="en-GB" dirty="0" smtClean="0"/>
          </a:p>
          <a:p>
            <a:pPr>
              <a:buFont typeface="Wingdings" panose="05000000000000000000" pitchFamily="2" charset="2"/>
              <a:buChar char="q"/>
            </a:pPr>
            <a:r>
              <a:rPr lang="en-GB" dirty="0"/>
              <a:t> </a:t>
            </a:r>
            <a:r>
              <a:rPr lang="en-GB" dirty="0" smtClean="0"/>
              <a:t>Questions </a:t>
            </a:r>
          </a:p>
          <a:p>
            <a:pPr>
              <a:buFont typeface="Wingdings" panose="05000000000000000000" pitchFamily="2" charset="2"/>
              <a:buChar char="q"/>
            </a:pPr>
            <a:endParaRPr lang="en-GB" dirty="0"/>
          </a:p>
        </p:txBody>
      </p:sp>
    </p:spTree>
    <p:extLst>
      <p:ext uri="{BB962C8B-B14F-4D97-AF65-F5344CB8AC3E}">
        <p14:creationId xmlns:p14="http://schemas.microsoft.com/office/powerpoint/2010/main" val="1481470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bwMode="auto"/>
        <p:txBody>
          <a:bodyPr vert="horz" wrap="square" lIns="91440" tIns="45720" rIns="91440" bIns="45720" numCol="1" rtlCol="0" anchor="b" anchorCtr="0" compatLnSpc="1">
            <a:prstTxWarp prst="textNoShape">
              <a:avLst/>
            </a:prstTxWarp>
            <a:normAutofit/>
          </a:bodyPr>
          <a:lstStyle/>
          <a:p>
            <a:pPr eaLnBrk="1" hangingPunct="1">
              <a:defRPr/>
            </a:pPr>
            <a:r>
              <a:rPr lang="en-GB" sz="3700" dirty="0"/>
              <a:t>Government and Society’s Beliefs &amp; Attitudes Historically </a:t>
            </a:r>
          </a:p>
        </p:txBody>
      </p:sp>
      <p:sp>
        <p:nvSpPr>
          <p:cNvPr id="25603" name="Rectangle 3"/>
          <p:cNvSpPr>
            <a:spLocks noGrp="1"/>
          </p:cNvSpPr>
          <p:nvPr>
            <p:ph idx="1"/>
          </p:nvPr>
        </p:nvSpPr>
        <p:spPr>
          <a:xfrm>
            <a:off x="1097280" y="2024979"/>
            <a:ext cx="8229600" cy="4464050"/>
          </a:xfrm>
        </p:spPr>
        <p:txBody>
          <a:bodyPr>
            <a:normAutofit/>
          </a:bodyPr>
          <a:lstStyle/>
          <a:p>
            <a:pPr>
              <a:lnSpc>
                <a:spcPct val="90000"/>
              </a:lnSpc>
              <a:defRPr/>
            </a:pPr>
            <a:r>
              <a:rPr lang="en-GB" dirty="0" smtClean="0">
                <a:latin typeface="+mj-lt"/>
              </a:rPr>
              <a:t>Dependent, uneducable, unemployable and unproductive, therefore in need of care, sheltered employment and welfare. </a:t>
            </a:r>
          </a:p>
          <a:p>
            <a:pPr>
              <a:lnSpc>
                <a:spcPct val="90000"/>
              </a:lnSpc>
              <a:buFont typeface="Wingdings 2" panose="05020102010507070707" pitchFamily="18" charset="2"/>
              <a:buNone/>
              <a:defRPr/>
            </a:pPr>
            <a:endParaRPr lang="en-GB" dirty="0" smtClean="0">
              <a:latin typeface="+mj-lt"/>
            </a:endParaRPr>
          </a:p>
          <a:p>
            <a:pPr eaLnBrk="1" hangingPunct="1">
              <a:lnSpc>
                <a:spcPct val="90000"/>
              </a:lnSpc>
              <a:defRPr/>
            </a:pPr>
            <a:r>
              <a:rPr lang="en-GB" dirty="0" smtClean="0">
                <a:latin typeface="+mj-lt"/>
              </a:rPr>
              <a:t>Patients</a:t>
            </a:r>
            <a:r>
              <a:rPr lang="en-GB" dirty="0">
                <a:latin typeface="+mj-lt"/>
              </a:rPr>
              <a:t> </a:t>
            </a:r>
            <a:r>
              <a:rPr lang="en-GB" dirty="0" smtClean="0">
                <a:latin typeface="+mj-lt"/>
              </a:rPr>
              <a:t>who are incurable.</a:t>
            </a:r>
          </a:p>
          <a:p>
            <a:pPr eaLnBrk="1" hangingPunct="1">
              <a:lnSpc>
                <a:spcPct val="90000"/>
              </a:lnSpc>
              <a:defRPr/>
            </a:pPr>
            <a:r>
              <a:rPr lang="en-GB" dirty="0" smtClean="0">
                <a:latin typeface="+mj-lt"/>
              </a:rPr>
              <a:t>Not people with equal rights.</a:t>
            </a:r>
          </a:p>
          <a:p>
            <a:pPr eaLnBrk="1" hangingPunct="1">
              <a:lnSpc>
                <a:spcPct val="90000"/>
              </a:lnSpc>
              <a:defRPr/>
            </a:pPr>
            <a:r>
              <a:rPr lang="en-GB" dirty="0" smtClean="0">
                <a:latin typeface="+mj-lt"/>
              </a:rPr>
              <a:t>Need to be segregated.</a:t>
            </a:r>
          </a:p>
          <a:p>
            <a:pPr eaLnBrk="1" hangingPunct="1">
              <a:lnSpc>
                <a:spcPct val="90000"/>
              </a:lnSpc>
              <a:defRPr/>
            </a:pPr>
            <a:endParaRPr lang="en-GB" dirty="0">
              <a:latin typeface="+mj-lt"/>
            </a:endParaRPr>
          </a:p>
          <a:p>
            <a:pPr>
              <a:defRPr/>
            </a:pPr>
            <a:r>
              <a:rPr lang="en-GB" dirty="0">
                <a:latin typeface="+mj-lt"/>
              </a:rPr>
              <a:t>This does not accuse non-disabled people as conscious oppressors who seek to actively persecute disabled people </a:t>
            </a:r>
            <a:r>
              <a:rPr lang="en-GB" dirty="0" smtClean="0">
                <a:latin typeface="+mj-lt"/>
              </a:rPr>
              <a:t>– </a:t>
            </a:r>
            <a:r>
              <a:rPr lang="en-GB" dirty="0">
                <a:latin typeface="+mj-lt"/>
              </a:rPr>
              <a:t>it is a reflection of the continual oppression happening systematically and through brief, daily </a:t>
            </a:r>
            <a:r>
              <a:rPr lang="en-GB" dirty="0" smtClean="0">
                <a:latin typeface="+mj-lt"/>
              </a:rPr>
              <a:t>occurrences. </a:t>
            </a:r>
          </a:p>
          <a:p>
            <a:pPr eaLnBrk="1" hangingPunct="1">
              <a:lnSpc>
                <a:spcPct val="90000"/>
              </a:lnSpc>
              <a:defRPr/>
            </a:pPr>
            <a:endParaRPr lang="en-GB" dirty="0">
              <a:latin typeface="+mj-lt"/>
            </a:endParaRPr>
          </a:p>
        </p:txBody>
      </p:sp>
    </p:spTree>
    <p:extLst>
      <p:ext uri="{BB962C8B-B14F-4D97-AF65-F5344CB8AC3E}">
        <p14:creationId xmlns:p14="http://schemas.microsoft.com/office/powerpoint/2010/main" val="3724347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bwMode="auto">
          <a:xfrm>
            <a:off x="1774826" y="485776"/>
            <a:ext cx="8229600" cy="1143000"/>
          </a:xfrm>
        </p:spPr>
        <p:txBody>
          <a:bodyPr vert="horz" wrap="square" lIns="91440" tIns="45720" rIns="91440" bIns="45720" numCol="1" rtlCol="0" anchor="b" anchorCtr="0" compatLnSpc="1">
            <a:prstTxWarp prst="textNoShape">
              <a:avLst/>
            </a:prstTxWarp>
            <a:noAutofit/>
          </a:bodyPr>
          <a:lstStyle/>
          <a:p>
            <a:pPr eaLnBrk="1" hangingPunct="1">
              <a:defRPr/>
            </a:pPr>
            <a:r>
              <a:rPr lang="en-GB" sz="4000" dirty="0"/>
              <a:t>Disabled people’s life experiences…</a:t>
            </a:r>
          </a:p>
        </p:txBody>
      </p:sp>
      <p:sp>
        <p:nvSpPr>
          <p:cNvPr id="27651" name="Rectangle 3"/>
          <p:cNvSpPr>
            <a:spLocks noGrp="1"/>
          </p:cNvSpPr>
          <p:nvPr>
            <p:ph idx="1"/>
          </p:nvPr>
        </p:nvSpPr>
        <p:spPr>
          <a:xfrm>
            <a:off x="1772367" y="1873474"/>
            <a:ext cx="8004175" cy="4233863"/>
          </a:xfrm>
        </p:spPr>
        <p:txBody>
          <a:bodyPr>
            <a:noAutofit/>
          </a:bodyPr>
          <a:lstStyle/>
          <a:p>
            <a:pPr marL="119062" indent="0">
              <a:buNone/>
              <a:defRPr/>
            </a:pPr>
            <a:r>
              <a:rPr lang="en-GB" dirty="0"/>
              <a:t>…have been subject to other peoples’ behaviours, meaning their perception of disabled people results in actions (usually negative ones):</a:t>
            </a:r>
          </a:p>
          <a:p>
            <a:pPr marL="119062" indent="0">
              <a:buNone/>
              <a:defRPr/>
            </a:pPr>
            <a:endParaRPr lang="en-GB" dirty="0"/>
          </a:p>
          <a:p>
            <a:pPr eaLnBrk="1" hangingPunct="1">
              <a:defRPr/>
            </a:pPr>
            <a:r>
              <a:rPr lang="en-GB" dirty="0"/>
              <a:t>Institutionalisation</a:t>
            </a:r>
          </a:p>
          <a:p>
            <a:pPr eaLnBrk="1" hangingPunct="1">
              <a:defRPr/>
            </a:pPr>
            <a:r>
              <a:rPr lang="en-GB" dirty="0"/>
              <a:t>Community Care</a:t>
            </a:r>
          </a:p>
          <a:p>
            <a:pPr eaLnBrk="1" hangingPunct="1">
              <a:defRPr/>
            </a:pPr>
            <a:r>
              <a:rPr lang="en-GB" dirty="0"/>
              <a:t>Sheltered Employment</a:t>
            </a:r>
          </a:p>
          <a:p>
            <a:pPr eaLnBrk="1" hangingPunct="1">
              <a:defRPr/>
            </a:pPr>
            <a:r>
              <a:rPr lang="en-GB" dirty="0"/>
              <a:t>Sterilisation</a:t>
            </a:r>
          </a:p>
          <a:p>
            <a:pPr eaLnBrk="1" hangingPunct="1">
              <a:defRPr/>
            </a:pPr>
            <a:r>
              <a:rPr lang="en-GB" dirty="0"/>
              <a:t>Screening in pregnancy</a:t>
            </a:r>
          </a:p>
          <a:p>
            <a:pPr eaLnBrk="1" hangingPunct="1">
              <a:defRPr/>
            </a:pPr>
            <a:r>
              <a:rPr lang="en-GB" dirty="0"/>
              <a:t>Genetic engineering</a:t>
            </a:r>
          </a:p>
          <a:p>
            <a:pPr eaLnBrk="1" hangingPunct="1">
              <a:defRPr/>
            </a:pPr>
            <a:r>
              <a:rPr lang="en-GB" dirty="0"/>
              <a:t>Euthanasia</a:t>
            </a:r>
          </a:p>
        </p:txBody>
      </p:sp>
    </p:spTree>
    <p:extLst>
      <p:ext uri="{BB962C8B-B14F-4D97-AF65-F5344CB8AC3E}">
        <p14:creationId xmlns:p14="http://schemas.microsoft.com/office/powerpoint/2010/main" val="1618424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UNCRPD</a:t>
            </a:r>
            <a:endParaRPr lang="en-GB" dirty="0"/>
          </a:p>
        </p:txBody>
      </p:sp>
      <p:sp>
        <p:nvSpPr>
          <p:cNvPr id="3" name="Content Placeholder 2"/>
          <p:cNvSpPr>
            <a:spLocks noGrp="1"/>
          </p:cNvSpPr>
          <p:nvPr>
            <p:ph idx="1"/>
          </p:nvPr>
        </p:nvSpPr>
        <p:spPr>
          <a:xfrm>
            <a:off x="1097280" y="1845733"/>
            <a:ext cx="10058400" cy="4361883"/>
          </a:xfrm>
        </p:spPr>
        <p:txBody>
          <a:bodyPr>
            <a:normAutofit fontScale="92500" lnSpcReduction="10000"/>
          </a:bodyPr>
          <a:lstStyle/>
          <a:p>
            <a:pPr>
              <a:buFont typeface="Wingdings" panose="05000000000000000000" pitchFamily="2" charset="2"/>
              <a:buChar char="q"/>
            </a:pPr>
            <a:r>
              <a:rPr lang="en-GB" dirty="0" smtClean="0"/>
              <a:t> Articles:</a:t>
            </a:r>
          </a:p>
          <a:p>
            <a:pPr marL="0" indent="0">
              <a:buNone/>
            </a:pPr>
            <a:endParaRPr lang="en-GB" dirty="0" smtClean="0"/>
          </a:p>
          <a:p>
            <a:pPr lvl="1">
              <a:buFont typeface="Wingdings" panose="05000000000000000000" pitchFamily="2" charset="2"/>
              <a:buChar char="q"/>
            </a:pPr>
            <a:r>
              <a:rPr lang="en-GB" dirty="0" smtClean="0"/>
              <a:t> 18 </a:t>
            </a:r>
            <a:r>
              <a:rPr lang="en-GB" dirty="0"/>
              <a:t>- Liberty of movement and </a:t>
            </a:r>
            <a:r>
              <a:rPr lang="en-GB" dirty="0" smtClean="0"/>
              <a:t>nationality</a:t>
            </a:r>
          </a:p>
          <a:p>
            <a:pPr marL="201168" lvl="1" indent="0">
              <a:buNone/>
            </a:pPr>
            <a:r>
              <a:rPr lang="en-GB" dirty="0" smtClean="0"/>
              <a:t>States </a:t>
            </a:r>
            <a:r>
              <a:rPr lang="en-GB" dirty="0"/>
              <a:t>Parties shall recognize the rights of persons with disabilities to liberty of movement, to freedom to choose their residence and to a nationality, on an equal basis with </a:t>
            </a:r>
            <a:r>
              <a:rPr lang="en-GB" dirty="0" smtClean="0"/>
              <a:t>others…</a:t>
            </a:r>
          </a:p>
          <a:p>
            <a:pPr marL="201168" lvl="1" indent="0">
              <a:buNone/>
            </a:pPr>
            <a:endParaRPr lang="en-GB" dirty="0" smtClean="0"/>
          </a:p>
          <a:p>
            <a:pPr lvl="1">
              <a:buFont typeface="Wingdings" panose="05000000000000000000" pitchFamily="2" charset="2"/>
              <a:buChar char="q"/>
            </a:pPr>
            <a:r>
              <a:rPr lang="en-GB" dirty="0"/>
              <a:t> </a:t>
            </a:r>
            <a:r>
              <a:rPr lang="en-GB" dirty="0" smtClean="0"/>
              <a:t>19 </a:t>
            </a:r>
            <a:r>
              <a:rPr lang="en-GB" dirty="0"/>
              <a:t>- Living independently and being included in the </a:t>
            </a:r>
            <a:r>
              <a:rPr lang="en-GB" dirty="0" smtClean="0"/>
              <a:t>community</a:t>
            </a:r>
          </a:p>
          <a:p>
            <a:pPr marL="201168" lvl="1" indent="0">
              <a:buNone/>
            </a:pPr>
            <a:r>
              <a:rPr lang="en-GB" dirty="0"/>
              <a:t>States Parties to this Convention recognize the equal right of all persons with disabilities to live in the community, with choices equal to others, and shall take effective and appropriate measures to facilitate full enjoyment by persons with disabilities of this right and their full inclusion and participation in the </a:t>
            </a:r>
            <a:r>
              <a:rPr lang="en-GB" dirty="0" smtClean="0"/>
              <a:t>community…</a:t>
            </a:r>
          </a:p>
          <a:p>
            <a:pPr marL="201168" lvl="1" indent="0">
              <a:buNone/>
            </a:pPr>
            <a:endParaRPr lang="en-GB" dirty="0" smtClean="0"/>
          </a:p>
          <a:p>
            <a:pPr lvl="1">
              <a:buFont typeface="Wingdings" panose="05000000000000000000" pitchFamily="2" charset="2"/>
              <a:buChar char="q"/>
            </a:pPr>
            <a:r>
              <a:rPr lang="en-GB" dirty="0"/>
              <a:t> </a:t>
            </a:r>
            <a:r>
              <a:rPr lang="en-GB" dirty="0" smtClean="0"/>
              <a:t>24 – Education</a:t>
            </a:r>
          </a:p>
          <a:p>
            <a:pPr marL="201168" lvl="1" indent="0">
              <a:buNone/>
            </a:pPr>
            <a:r>
              <a:rPr lang="en-GB" dirty="0" smtClean="0"/>
              <a:t>States </a:t>
            </a:r>
            <a:r>
              <a:rPr lang="en-GB" dirty="0"/>
              <a:t>Parties recognize the right of persons with disabilities to education. With a view to realizing this right without discrimination and on the basis of equal </a:t>
            </a:r>
            <a:r>
              <a:rPr lang="en-GB" dirty="0" smtClean="0"/>
              <a:t>opportunity…</a:t>
            </a:r>
          </a:p>
          <a:p>
            <a:pPr marL="201168" lvl="1" indent="0">
              <a:buNone/>
            </a:pPr>
            <a:r>
              <a:rPr lang="en-GB" dirty="0" smtClean="0"/>
              <a:t>2.(c</a:t>
            </a:r>
            <a:r>
              <a:rPr lang="en-GB" dirty="0"/>
              <a:t>) Reasonable accommodation of the individual's requirements is provided</a:t>
            </a:r>
            <a:r>
              <a:rPr lang="en-GB" dirty="0" smtClean="0"/>
              <a:t>; (</a:t>
            </a:r>
            <a:r>
              <a:rPr lang="en-GB" dirty="0"/>
              <a:t>d) Persons with disabilities receive the support required, within the general education system, to facilitate their effective education;</a:t>
            </a:r>
          </a:p>
          <a:p>
            <a:pPr marL="201168" lvl="1" indent="0">
              <a:buNone/>
            </a:pPr>
            <a:endParaRPr lang="en-GB" dirty="0" smtClean="0"/>
          </a:p>
          <a:p>
            <a:endParaRPr lang="en-GB" dirty="0"/>
          </a:p>
        </p:txBody>
      </p:sp>
    </p:spTree>
    <p:extLst>
      <p:ext uri="{BB962C8B-B14F-4D97-AF65-F5344CB8AC3E}">
        <p14:creationId xmlns:p14="http://schemas.microsoft.com/office/powerpoint/2010/main" val="563920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hlinkClick r:id="rId2"/>
              </a:rPr>
              <a:t>http://tbinternet.ohchr.org/_</a:t>
            </a:r>
            <a:r>
              <a:rPr lang="en-GB" dirty="0" smtClean="0">
                <a:hlinkClick r:id="rId2"/>
              </a:rPr>
              <a:t>layouts/treatybodyexternal/TBSearch.aspx?Lang=en&amp;TreatyID=4&amp;DocTypeID=29</a:t>
            </a:r>
            <a:r>
              <a:rPr lang="en-GB" dirty="0" smtClean="0"/>
              <a:t> </a:t>
            </a:r>
          </a:p>
          <a:p>
            <a:endParaRPr lang="en-GB" dirty="0"/>
          </a:p>
        </p:txBody>
      </p:sp>
      <p:sp>
        <p:nvSpPr>
          <p:cNvPr id="4" name="Title 1"/>
          <p:cNvSpPr>
            <a:spLocks noGrp="1"/>
          </p:cNvSpPr>
          <p:nvPr>
            <p:ph type="title"/>
          </p:nvPr>
        </p:nvSpPr>
        <p:spPr/>
        <p:txBody>
          <a:bodyPr/>
          <a:lstStyle/>
          <a:p>
            <a:r>
              <a:rPr lang="en-GB" dirty="0" smtClean="0"/>
              <a:t>UNCRPD – State Reponses/Reports</a:t>
            </a:r>
            <a:endParaRPr lang="en-GB" dirty="0"/>
          </a:p>
        </p:txBody>
      </p:sp>
      <p:pic>
        <p:nvPicPr>
          <p:cNvPr id="5" name="Picture 4"/>
          <p:cNvPicPr>
            <a:picLocks noChangeAspect="1"/>
          </p:cNvPicPr>
          <p:nvPr/>
        </p:nvPicPr>
        <p:blipFill>
          <a:blip r:embed="rId3"/>
          <a:stretch>
            <a:fillRect/>
          </a:stretch>
        </p:blipFill>
        <p:spPr>
          <a:xfrm>
            <a:off x="1097280" y="2539574"/>
            <a:ext cx="10058400" cy="3946104"/>
          </a:xfrm>
          <a:prstGeom prst="rect">
            <a:avLst/>
          </a:prstGeom>
        </p:spPr>
      </p:pic>
    </p:spTree>
    <p:extLst>
      <p:ext uri="{BB962C8B-B14F-4D97-AF65-F5344CB8AC3E}">
        <p14:creationId xmlns:p14="http://schemas.microsoft.com/office/powerpoint/2010/main" val="1079336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GB" dirty="0"/>
              <a:t> List of </a:t>
            </a:r>
            <a:r>
              <a:rPr lang="en-GB" dirty="0" smtClean="0"/>
              <a:t>Issues -</a:t>
            </a:r>
            <a:r>
              <a:rPr lang="en-GB" dirty="0" smtClean="0">
                <a:hlinkClick r:id="rId2"/>
              </a:rPr>
              <a:t>http</a:t>
            </a:r>
            <a:r>
              <a:rPr lang="en-GB" dirty="0">
                <a:hlinkClick r:id="rId2"/>
              </a:rPr>
              <a:t>://tbinternet.ohchr.org/_</a:t>
            </a:r>
            <a:r>
              <a:rPr lang="en-GB" dirty="0" smtClean="0">
                <a:hlinkClick r:id="rId2"/>
              </a:rPr>
              <a:t>layouts/</a:t>
            </a:r>
            <a:r>
              <a:rPr lang="en-GB" dirty="0" err="1" smtClean="0">
                <a:hlinkClick r:id="rId2"/>
              </a:rPr>
              <a:t>treatybodyexternal</a:t>
            </a:r>
            <a:r>
              <a:rPr lang="en-GB" dirty="0" smtClean="0">
                <a:hlinkClick r:id="rId2"/>
              </a:rPr>
              <a:t>/</a:t>
            </a:r>
            <a:r>
              <a:rPr lang="en-GB" dirty="0" err="1" smtClean="0">
                <a:hlinkClick r:id="rId2"/>
              </a:rPr>
              <a:t>TBSearch.aspx?Lang</a:t>
            </a:r>
            <a:r>
              <a:rPr lang="en-GB" dirty="0" smtClean="0">
                <a:hlinkClick r:id="rId2"/>
              </a:rPr>
              <a:t>=</a:t>
            </a:r>
            <a:r>
              <a:rPr lang="en-GB" dirty="0" err="1" smtClean="0">
                <a:hlinkClick r:id="rId2"/>
              </a:rPr>
              <a:t>en&amp;TreatyID</a:t>
            </a:r>
            <a:r>
              <a:rPr lang="en-GB" dirty="0" smtClean="0">
                <a:hlinkClick r:id="rId2"/>
              </a:rPr>
              <a:t>=4&amp;DocTypeID=18</a:t>
            </a:r>
            <a:r>
              <a:rPr lang="en-GB" dirty="0" smtClean="0"/>
              <a:t> </a:t>
            </a:r>
          </a:p>
          <a:p>
            <a:pPr>
              <a:buFont typeface="Wingdings" panose="05000000000000000000" pitchFamily="2" charset="2"/>
              <a:buChar char="q"/>
            </a:pPr>
            <a:endParaRPr lang="en-GB" dirty="0"/>
          </a:p>
          <a:p>
            <a:pPr>
              <a:buFont typeface="Wingdings" panose="05000000000000000000" pitchFamily="2" charset="2"/>
              <a:buChar char="q"/>
            </a:pPr>
            <a:r>
              <a:rPr lang="en-GB" dirty="0"/>
              <a:t> </a:t>
            </a:r>
            <a:r>
              <a:rPr lang="en-GB" dirty="0" smtClean="0"/>
              <a:t>Replies to Issues -</a:t>
            </a:r>
            <a:r>
              <a:rPr lang="en-GB" dirty="0" smtClean="0">
                <a:hlinkClick r:id="rId3"/>
              </a:rPr>
              <a:t>http</a:t>
            </a:r>
            <a:r>
              <a:rPr lang="en-GB" dirty="0">
                <a:hlinkClick r:id="rId3"/>
              </a:rPr>
              <a:t>://tbinternet.ohchr.org/_</a:t>
            </a:r>
            <a:r>
              <a:rPr lang="en-GB" dirty="0" smtClean="0">
                <a:hlinkClick r:id="rId3"/>
              </a:rPr>
              <a:t>layouts/</a:t>
            </a:r>
            <a:r>
              <a:rPr lang="en-GB" dirty="0" err="1" smtClean="0">
                <a:hlinkClick r:id="rId3"/>
              </a:rPr>
              <a:t>treatybodyexternal</a:t>
            </a:r>
            <a:r>
              <a:rPr lang="en-GB" dirty="0" smtClean="0">
                <a:hlinkClick r:id="rId3"/>
              </a:rPr>
              <a:t>/</a:t>
            </a:r>
            <a:r>
              <a:rPr lang="en-GB" dirty="0" err="1" smtClean="0">
                <a:hlinkClick r:id="rId3"/>
              </a:rPr>
              <a:t>TBSearch.aspx?Lang</a:t>
            </a:r>
            <a:r>
              <a:rPr lang="en-GB" dirty="0" smtClean="0">
                <a:hlinkClick r:id="rId3"/>
              </a:rPr>
              <a:t>=</a:t>
            </a:r>
            <a:r>
              <a:rPr lang="en-GB" dirty="0" err="1" smtClean="0">
                <a:hlinkClick r:id="rId3"/>
              </a:rPr>
              <a:t>en&amp;TreatyID</a:t>
            </a:r>
            <a:r>
              <a:rPr lang="en-GB" dirty="0" smtClean="0">
                <a:hlinkClick r:id="rId3"/>
              </a:rPr>
              <a:t>=4&amp;DocTypeID=22</a:t>
            </a:r>
            <a:r>
              <a:rPr lang="en-GB" dirty="0" smtClean="0"/>
              <a:t>  </a:t>
            </a:r>
          </a:p>
          <a:p>
            <a:pPr marL="0" indent="0">
              <a:buNone/>
            </a:pPr>
            <a:endParaRPr lang="en-GB" dirty="0" smtClean="0"/>
          </a:p>
          <a:p>
            <a:pPr marL="0" indent="0">
              <a:buNone/>
            </a:pPr>
            <a:r>
              <a:rPr lang="en-GB" dirty="0" smtClean="0"/>
              <a:t>Example - What </a:t>
            </a:r>
            <a:r>
              <a:rPr lang="en-GB" dirty="0"/>
              <a:t>measures is the European Union taking in particular to ensure </a:t>
            </a:r>
            <a:r>
              <a:rPr lang="en-GB" dirty="0" smtClean="0"/>
              <a:t>that persons </a:t>
            </a:r>
            <a:r>
              <a:rPr lang="en-GB" dirty="0"/>
              <a:t>with disabilities can transfer their social protection, disability and </a:t>
            </a:r>
            <a:r>
              <a:rPr lang="en-GB" dirty="0" smtClean="0"/>
              <a:t>personal assistance </a:t>
            </a:r>
            <a:r>
              <a:rPr lang="en-GB" dirty="0"/>
              <a:t>benefits to another member State in order to exercise their freedom </a:t>
            </a:r>
            <a:r>
              <a:rPr lang="en-GB" dirty="0" smtClean="0"/>
              <a:t>of movement</a:t>
            </a:r>
            <a:r>
              <a:rPr lang="en-GB" dirty="0"/>
              <a:t>?</a:t>
            </a:r>
          </a:p>
        </p:txBody>
      </p:sp>
      <p:sp>
        <p:nvSpPr>
          <p:cNvPr id="4" name="Title 1"/>
          <p:cNvSpPr>
            <a:spLocks noGrp="1"/>
          </p:cNvSpPr>
          <p:nvPr>
            <p:ph type="title"/>
          </p:nvPr>
        </p:nvSpPr>
        <p:spPr/>
        <p:txBody>
          <a:bodyPr/>
          <a:lstStyle/>
          <a:p>
            <a:r>
              <a:rPr lang="en-GB" dirty="0" smtClean="0"/>
              <a:t>UNCRPD – List of Issues (and Replies)</a:t>
            </a:r>
            <a:endParaRPr lang="en-GB" dirty="0"/>
          </a:p>
        </p:txBody>
      </p:sp>
    </p:spTree>
    <p:extLst>
      <p:ext uri="{BB962C8B-B14F-4D97-AF65-F5344CB8AC3E}">
        <p14:creationId xmlns:p14="http://schemas.microsoft.com/office/powerpoint/2010/main" val="2974201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UNCRPD - Responses</a:t>
            </a:r>
            <a:endParaRPr lang="en-GB"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GB" dirty="0" smtClean="0"/>
              <a:t> Member States usually do not highlight or declare measures to address portability…</a:t>
            </a:r>
          </a:p>
          <a:p>
            <a:pPr marL="0" indent="0">
              <a:buNone/>
            </a:pPr>
            <a:endParaRPr lang="en-GB" dirty="0" smtClean="0"/>
          </a:p>
          <a:p>
            <a:pPr marL="0" indent="0">
              <a:buNone/>
            </a:pPr>
            <a:r>
              <a:rPr lang="en-GB" dirty="0" smtClean="0"/>
              <a:t>EU (2015): </a:t>
            </a:r>
          </a:p>
          <a:p>
            <a:pPr>
              <a:buFont typeface="Wingdings" panose="05000000000000000000" pitchFamily="2" charset="2"/>
              <a:buChar char="q"/>
            </a:pPr>
            <a:r>
              <a:rPr lang="en-GB" dirty="0"/>
              <a:t> </a:t>
            </a:r>
            <a:r>
              <a:rPr lang="en-GB" dirty="0" smtClean="0"/>
              <a:t>Response states the social </a:t>
            </a:r>
            <a:r>
              <a:rPr lang="en-GB" dirty="0"/>
              <a:t>security protection of </a:t>
            </a:r>
            <a:r>
              <a:rPr lang="en-GB" dirty="0" smtClean="0"/>
              <a:t>disabled people is </a:t>
            </a:r>
            <a:r>
              <a:rPr lang="en-GB" dirty="0"/>
              <a:t>assured by </a:t>
            </a:r>
            <a:r>
              <a:rPr lang="en-GB" dirty="0" smtClean="0"/>
              <a:t>Member States</a:t>
            </a:r>
            <a:r>
              <a:rPr lang="en-GB" dirty="0"/>
              <a:t>, under national law. EU law does not harmonise national social security systems, </a:t>
            </a:r>
            <a:r>
              <a:rPr lang="en-GB" dirty="0" smtClean="0"/>
              <a:t>but coordinates </a:t>
            </a:r>
            <a:r>
              <a:rPr lang="en-GB" dirty="0"/>
              <a:t>them with regard to insured persons in cross-border situations. </a:t>
            </a:r>
            <a:endParaRPr lang="en-GB" dirty="0" smtClean="0"/>
          </a:p>
          <a:p>
            <a:pPr>
              <a:buFont typeface="Wingdings" panose="05000000000000000000" pitchFamily="2" charset="2"/>
              <a:buChar char="q"/>
            </a:pPr>
            <a:r>
              <a:rPr lang="en-GB" dirty="0"/>
              <a:t> Exportability of </a:t>
            </a:r>
            <a:r>
              <a:rPr lang="en-GB" dirty="0" smtClean="0"/>
              <a:t>benefits only refer to ‘invalidity pensions’</a:t>
            </a:r>
            <a:endParaRPr lang="en-GB" dirty="0"/>
          </a:p>
          <a:p>
            <a:pPr>
              <a:buFont typeface="Wingdings" panose="05000000000000000000" pitchFamily="2" charset="2"/>
              <a:buChar char="q"/>
            </a:pPr>
            <a:r>
              <a:rPr lang="en-GB" dirty="0"/>
              <a:t>Social assistance benefits are provided by Member States according to their </a:t>
            </a:r>
            <a:r>
              <a:rPr lang="en-GB" dirty="0" smtClean="0"/>
              <a:t>national legislation </a:t>
            </a:r>
            <a:r>
              <a:rPr lang="en-GB" dirty="0"/>
              <a:t>and cannot be transferred to another Member State if the beneficiary </a:t>
            </a:r>
            <a:r>
              <a:rPr lang="en-GB" dirty="0" smtClean="0"/>
              <a:t>changes residence</a:t>
            </a:r>
            <a:r>
              <a:rPr lang="en-GB" dirty="0"/>
              <a:t>. Directive 2004/38/EC enables Member States to limit the right to </a:t>
            </a:r>
            <a:r>
              <a:rPr lang="en-GB" dirty="0" smtClean="0"/>
              <a:t>social assistance </a:t>
            </a:r>
            <a:r>
              <a:rPr lang="en-GB" dirty="0"/>
              <a:t>under certain conditions. </a:t>
            </a:r>
            <a:endParaRPr lang="en-GB" dirty="0" smtClean="0"/>
          </a:p>
        </p:txBody>
      </p:sp>
    </p:spTree>
    <p:extLst>
      <p:ext uri="{BB962C8B-B14F-4D97-AF65-F5344CB8AC3E}">
        <p14:creationId xmlns:p14="http://schemas.microsoft.com/office/powerpoint/2010/main" val="2521619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854</TotalTime>
  <Words>1509</Words>
  <Application>Microsoft Office PowerPoint</Application>
  <PresentationFormat>Widescreen</PresentationFormat>
  <Paragraphs>124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Wingdings</vt:lpstr>
      <vt:lpstr>Wingdings 2</vt:lpstr>
      <vt:lpstr>Retrospect</vt:lpstr>
      <vt:lpstr>Portability of support services for disabled people across Europe</vt:lpstr>
      <vt:lpstr>Who am I?</vt:lpstr>
      <vt:lpstr>What will we discuss?</vt:lpstr>
      <vt:lpstr>Government and Society’s Beliefs &amp; Attitudes Historically </vt:lpstr>
      <vt:lpstr>Disabled people’s life experiences…</vt:lpstr>
      <vt:lpstr>UNCRPD</vt:lpstr>
      <vt:lpstr>UNCRPD – State Reponses/Reports</vt:lpstr>
      <vt:lpstr>UNCRPD – List of Issues (and Replies)</vt:lpstr>
      <vt:lpstr>UNCRPD - Responses</vt:lpstr>
      <vt:lpstr>UNCRPD - General Comment No 4 (2016) Article 24</vt:lpstr>
      <vt:lpstr>European Commission</vt:lpstr>
      <vt:lpstr>What Problems Exist?</vt:lpstr>
      <vt:lpstr>The Impairment Focus </vt:lpstr>
      <vt:lpstr>Assessment Process Implications</vt:lpstr>
      <vt:lpstr>Opportunities </vt:lpstr>
      <vt:lpstr>Opportunities Continued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Portability of support services for disabled people across Europe</dc:title>
  <dc:creator>Miro Griffiths</dc:creator>
  <cp:lastModifiedBy>Miro Griffiths</cp:lastModifiedBy>
  <cp:revision>28</cp:revision>
  <dcterms:created xsi:type="dcterms:W3CDTF">2017-03-15T08:50:50Z</dcterms:created>
  <dcterms:modified xsi:type="dcterms:W3CDTF">2017-03-17T17:29:51Z</dcterms:modified>
</cp:coreProperties>
</file>