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60" r:id="rId2"/>
    <p:sldId id="282" r:id="rId3"/>
    <p:sldId id="285" r:id="rId4"/>
    <p:sldId id="286" r:id="rId5"/>
    <p:sldId id="293" r:id="rId6"/>
    <p:sldId id="289" r:id="rId7"/>
    <p:sldId id="290" r:id="rId8"/>
    <p:sldId id="291" r:id="rId9"/>
    <p:sldId id="292" r:id="rId10"/>
    <p:sldId id="294" r:id="rId11"/>
    <p:sldId id="295" r:id="rId12"/>
    <p:sldId id="296" r:id="rId13"/>
    <p:sldId id="297" r:id="rId14"/>
    <p:sldId id="298" r:id="rId15"/>
    <p:sldId id="299" r:id="rId16"/>
    <p:sldId id="300" r:id="rId17"/>
    <p:sldId id="301" r:id="rId18"/>
    <p:sldId id="302" r:id="rId19"/>
    <p:sldId id="304" r:id="rId20"/>
    <p:sldId id="305" r:id="rId21"/>
    <p:sldId id="306" r:id="rId22"/>
    <p:sldId id="307" r:id="rId23"/>
    <p:sldId id="308" r:id="rId24"/>
    <p:sldId id="309" r:id="rId25"/>
    <p:sldId id="303" r:id="rId26"/>
    <p:sldId id="310" r:id="rId27"/>
    <p:sldId id="311" r:id="rId28"/>
    <p:sldId id="312" r:id="rId29"/>
    <p:sldId id="313" r:id="rId30"/>
    <p:sldId id="279" r:id="rId31"/>
  </p:sldIdLst>
  <p:sldSz cx="10688638" cy="7562850"/>
  <p:notesSz cx="7023100" cy="9309100"/>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17F00"/>
    <a:srgbClr val="EE8E00"/>
    <a:srgbClr val="FA9500"/>
    <a:srgbClr val="0099CC"/>
    <a:srgbClr val="669900"/>
    <a:srgbClr val="99CC00"/>
    <a:srgbClr val="CCFF33"/>
    <a:srgbClr val="009900"/>
    <a:srgbClr val="FF9933"/>
    <a:srgbClr val="33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4660"/>
  </p:normalViewPr>
  <p:slideViewPr>
    <p:cSldViewPr snapToGrid="0" snapToObjects="1">
      <p:cViewPr>
        <p:scale>
          <a:sx n="70" d="100"/>
          <a:sy n="70" d="100"/>
        </p:scale>
        <p:origin x="-954" y="300"/>
      </p:cViewPr>
      <p:guideLst>
        <p:guide orient="horz" pos="2382"/>
        <p:guide pos="336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Irma\Desktop\New%20Microsoft%20Office%20Excel%20Workshee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5"/>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Sheet1!$C$3</c:f>
              <c:strCache>
                <c:ptCount val="1"/>
                <c:pt idx="0">
                  <c:v>No. of projects</c:v>
                </c:pt>
              </c:strCache>
            </c:strRef>
          </c:tx>
          <c:spPr>
            <a:solidFill>
              <a:srgbClr val="99CC00"/>
            </a:solidFill>
          </c:spPr>
          <c:dPt>
            <c:idx val="0"/>
            <c:spPr>
              <a:solidFill>
                <a:srgbClr val="669900"/>
              </a:solidFill>
            </c:spPr>
          </c:dPt>
          <c:dPt>
            <c:idx val="1"/>
            <c:spPr>
              <a:solidFill>
                <a:srgbClr val="669900"/>
              </a:solidFill>
            </c:spPr>
          </c:dPt>
          <c:dPt>
            <c:idx val="2"/>
            <c:spPr>
              <a:solidFill>
                <a:srgbClr val="669900"/>
              </a:solidFill>
            </c:spPr>
          </c:dPt>
          <c:dLbls>
            <c:dLbl>
              <c:idx val="0"/>
              <c:layout>
                <c:manualLayout>
                  <c:x val="1.850492046330279E-2"/>
                  <c:y val="-3.8955672360620197E-2"/>
                </c:manualLayout>
              </c:layout>
              <c:showVal val="1"/>
            </c:dLbl>
            <c:dLbl>
              <c:idx val="1"/>
              <c:layout>
                <c:manualLayout>
                  <c:x val="1.7348203221809178E-2"/>
                  <c:y val="-2.7777777777777835E-2"/>
                </c:manualLayout>
              </c:layout>
              <c:showVal val="1"/>
            </c:dLbl>
            <c:dLbl>
              <c:idx val="2"/>
              <c:layout>
                <c:manualLayout>
                  <c:x val="1.7348203221809261E-2"/>
                  <c:y val="-2.7777777777777835E-2"/>
                </c:manualLayout>
              </c:layout>
              <c:showVal val="1"/>
            </c:dLbl>
            <c:txPr>
              <a:bodyPr/>
              <a:lstStyle/>
              <a:p>
                <a:pPr>
                  <a:defRPr sz="2000" b="1">
                    <a:solidFill>
                      <a:schemeClr val="tx1">
                        <a:lumMod val="65000"/>
                        <a:lumOff val="35000"/>
                      </a:schemeClr>
                    </a:solidFill>
                  </a:defRPr>
                </a:pPr>
                <a:endParaRPr lang="en-US"/>
              </a:p>
            </c:txPr>
            <c:showVal val="1"/>
          </c:dLbls>
          <c:cat>
            <c:numRef>
              <c:f>Sheet1!$B$4:$B$6</c:f>
              <c:numCache>
                <c:formatCode>General</c:formatCode>
                <c:ptCount val="3"/>
                <c:pt idx="0">
                  <c:v>2014</c:v>
                </c:pt>
                <c:pt idx="1">
                  <c:v>2015</c:v>
                </c:pt>
                <c:pt idx="2">
                  <c:v>2016</c:v>
                </c:pt>
              </c:numCache>
            </c:numRef>
          </c:cat>
          <c:val>
            <c:numRef>
              <c:f>Sheet1!$C$4:$C$6</c:f>
              <c:numCache>
                <c:formatCode>General</c:formatCode>
                <c:ptCount val="3"/>
                <c:pt idx="0">
                  <c:v>8</c:v>
                </c:pt>
                <c:pt idx="1">
                  <c:v>7</c:v>
                </c:pt>
                <c:pt idx="2">
                  <c:v>1</c:v>
                </c:pt>
              </c:numCache>
            </c:numRef>
          </c:val>
        </c:ser>
        <c:dLbls>
          <c:showVal val="1"/>
        </c:dLbls>
        <c:shape val="cylinder"/>
        <c:axId val="68342912"/>
        <c:axId val="68344448"/>
        <c:axId val="0"/>
      </c:bar3DChart>
      <c:catAx>
        <c:axId val="68342912"/>
        <c:scaling>
          <c:orientation val="minMax"/>
        </c:scaling>
        <c:axPos val="b"/>
        <c:numFmt formatCode="General" sourceLinked="1"/>
        <c:tickLblPos val="nextTo"/>
        <c:txPr>
          <a:bodyPr/>
          <a:lstStyle/>
          <a:p>
            <a:pPr>
              <a:defRPr sz="2000" b="1">
                <a:solidFill>
                  <a:schemeClr val="tx1">
                    <a:lumMod val="65000"/>
                    <a:lumOff val="35000"/>
                  </a:schemeClr>
                </a:solidFill>
              </a:defRPr>
            </a:pPr>
            <a:endParaRPr lang="en-US"/>
          </a:p>
        </c:txPr>
        <c:crossAx val="68344448"/>
        <c:crosses val="autoZero"/>
        <c:auto val="1"/>
        <c:lblAlgn val="ctr"/>
        <c:lblOffset val="100"/>
      </c:catAx>
      <c:valAx>
        <c:axId val="68344448"/>
        <c:scaling>
          <c:orientation val="minMax"/>
        </c:scaling>
        <c:delete val="1"/>
        <c:axPos val="l"/>
        <c:title>
          <c:tx>
            <c:rich>
              <a:bodyPr rot="-5400000" vert="horz"/>
              <a:lstStyle/>
              <a:p>
                <a:pPr>
                  <a:defRPr sz="2000">
                    <a:solidFill>
                      <a:schemeClr val="tx1">
                        <a:lumMod val="65000"/>
                        <a:lumOff val="35000"/>
                      </a:schemeClr>
                    </a:solidFill>
                  </a:defRPr>
                </a:pPr>
                <a:r>
                  <a:rPr lang="en-US" sz="2000">
                    <a:solidFill>
                      <a:schemeClr val="tx1">
                        <a:lumMod val="65000"/>
                        <a:lumOff val="35000"/>
                      </a:schemeClr>
                    </a:solidFill>
                  </a:rPr>
                  <a:t>No.</a:t>
                </a:r>
                <a:r>
                  <a:rPr lang="en-US" sz="2000" baseline="0">
                    <a:solidFill>
                      <a:schemeClr val="tx1">
                        <a:lumMod val="65000"/>
                        <a:lumOff val="35000"/>
                      </a:schemeClr>
                    </a:solidFill>
                  </a:rPr>
                  <a:t> of projects</a:t>
                </a:r>
                <a:endParaRPr lang="en-US" sz="2000">
                  <a:solidFill>
                    <a:schemeClr val="tx1">
                      <a:lumMod val="65000"/>
                      <a:lumOff val="35000"/>
                    </a:schemeClr>
                  </a:solidFill>
                </a:endParaRPr>
              </a:p>
            </c:rich>
          </c:tx>
          <c:layout>
            <c:manualLayout>
              <c:xMode val="edge"/>
              <c:yMode val="edge"/>
              <c:x val="0.10347019135890366"/>
              <c:y val="0.31076667117748058"/>
            </c:manualLayout>
          </c:layout>
        </c:title>
        <c:numFmt formatCode="General" sourceLinked="1"/>
        <c:tickLblPos val="none"/>
        <c:crossAx val="68342912"/>
        <c:crosses val="autoZero"/>
        <c:crossBetween val="between"/>
      </c:valAx>
    </c:plotArea>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BCE2B18F-FF3A-4292-B53F-1A254997BE1E}" type="datetimeFigureOut">
              <a:rPr lang="lt-LT" smtClean="0"/>
              <a:pPr/>
              <a:t>2017-03-22</a:t>
            </a:fld>
            <a:endParaRPr lang="lt-LT"/>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B868290-81CB-4CC7-B792-CEFD0867EE1E}" type="slidenum">
              <a:rPr lang="lt-LT" smtClean="0"/>
              <a:pPr/>
              <a:t>‹#›</a:t>
            </a:fld>
            <a:endParaRPr lang="lt-LT"/>
          </a:p>
        </p:txBody>
      </p:sp>
    </p:spTree>
    <p:extLst>
      <p:ext uri="{BB962C8B-B14F-4D97-AF65-F5344CB8AC3E}">
        <p14:creationId xmlns:p14="http://schemas.microsoft.com/office/powerpoint/2010/main" xmlns="" val="2931466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lt-LT"/>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F5FE8A0-13D8-41EE-BB15-8256E8F436B7}" type="datetimeFigureOut">
              <a:rPr lang="lt-LT" smtClean="0"/>
              <a:pPr/>
              <a:t>2017-03-22</a:t>
            </a:fld>
            <a:endParaRPr lang="lt-LT"/>
          </a:p>
        </p:txBody>
      </p:sp>
      <p:sp>
        <p:nvSpPr>
          <p:cNvPr id="4" name="Slide Image Placeholder 3"/>
          <p:cNvSpPr>
            <a:spLocks noGrp="1" noRot="1" noChangeAspect="1"/>
          </p:cNvSpPr>
          <p:nvPr>
            <p:ph type="sldImg" idx="2"/>
          </p:nvPr>
        </p:nvSpPr>
        <p:spPr>
          <a:xfrm>
            <a:off x="1044575" y="698500"/>
            <a:ext cx="4933950" cy="3490913"/>
          </a:xfrm>
          <a:prstGeom prst="rect">
            <a:avLst/>
          </a:prstGeom>
          <a:noFill/>
          <a:ln w="12700">
            <a:solidFill>
              <a:prstClr val="black"/>
            </a:solidFill>
          </a:ln>
        </p:spPr>
        <p:txBody>
          <a:bodyPr vert="horz" lIns="93324" tIns="46662" rIns="93324" bIns="46662" rtlCol="0" anchor="ctr"/>
          <a:lstStyle/>
          <a:p>
            <a:endParaRPr lang="lt-LT"/>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lt-LT"/>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5B59602-BE0A-4F08-86B8-732512DD2805}" type="slidenum">
              <a:rPr lang="lt-LT" smtClean="0"/>
              <a:pPr/>
              <a:t>‹#›</a:t>
            </a:fld>
            <a:endParaRPr lang="lt-LT"/>
          </a:p>
        </p:txBody>
      </p:sp>
    </p:spTree>
    <p:extLst>
      <p:ext uri="{BB962C8B-B14F-4D97-AF65-F5344CB8AC3E}">
        <p14:creationId xmlns:p14="http://schemas.microsoft.com/office/powerpoint/2010/main" xmlns="" val="101639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2</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11</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12</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13</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14</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15</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16</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17</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18</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19</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20</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3</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21</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22</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23</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24</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25</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26</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27</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28</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29</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4</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5</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6</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7</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8</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9</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lt-LT" dirty="0" smtClean="0">
                <a:solidFill>
                  <a:schemeClr val="tx1">
                    <a:lumMod val="65000"/>
                    <a:lumOff val="35000"/>
                  </a:schemeClr>
                </a:solidFill>
              </a:rPr>
              <a:t>Lietuvos aukštųjų mokyklų atstovai:</a:t>
            </a:r>
            <a:r>
              <a:rPr lang="lt-LT" baseline="0" dirty="0" smtClean="0">
                <a:solidFill>
                  <a:schemeClr val="tx1"/>
                </a:solidFill>
              </a:rPr>
              <a:t> studentai, dėstytojai, darbuotojai</a:t>
            </a:r>
            <a:endParaRPr lang="lt-LT"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5B59602-BE0A-4F08-86B8-732512DD2805}" type="slidenum">
              <a:rPr lang="lt-LT" smtClean="0"/>
              <a:pPr/>
              <a:t>10</a:t>
            </a:fld>
            <a:endParaRPr lang="lt-LT" dirty="0"/>
          </a:p>
        </p:txBody>
      </p:sp>
    </p:spTree>
    <p:extLst>
      <p:ext uri="{BB962C8B-B14F-4D97-AF65-F5344CB8AC3E}">
        <p14:creationId xmlns:p14="http://schemas.microsoft.com/office/powerpoint/2010/main" xmlns="" val="4023447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Subtitle 2"/>
          <p:cNvSpPr>
            <a:spLocks noGrp="1"/>
          </p:cNvSpPr>
          <p:nvPr>
            <p:ph type="subTitle" idx="1"/>
          </p:nvPr>
        </p:nvSpPr>
        <p:spPr>
          <a:xfrm>
            <a:off x="0" y="2502076"/>
            <a:ext cx="10688638" cy="2165210"/>
          </a:xfrm>
        </p:spPr>
        <p:txBody>
          <a:bodyPr anchor="ctr">
            <a:normAutofit/>
          </a:bodyPr>
          <a:lstStyle>
            <a:lvl1pPr marL="0" indent="0" algn="ctr">
              <a:buFontTx/>
              <a:buNone/>
              <a:defRPr/>
            </a:lvl1pPr>
          </a:lstStyle>
          <a:p>
            <a:pPr>
              <a:spcBef>
                <a:spcPts val="0"/>
              </a:spcBef>
            </a:pPr>
            <a:r>
              <a:rPr lang="en-US" sz="4400" b="1" dirty="0">
                <a:solidFill>
                  <a:schemeClr val="bg1">
                    <a:lumMod val="50000"/>
                  </a:schemeClr>
                </a:solidFill>
              </a:rPr>
              <a:t>LOREM IPSUM</a:t>
            </a:r>
          </a:p>
          <a:p>
            <a:pPr>
              <a:spcBef>
                <a:spcPts val="0"/>
              </a:spcBef>
            </a:pPr>
            <a:r>
              <a:rPr lang="en-US" sz="2200" dirty="0">
                <a:solidFill>
                  <a:schemeClr val="bg1">
                    <a:lumMod val="50000"/>
                  </a:schemeClr>
                </a:solidFill>
              </a:rPr>
              <a:t>2014 09 08</a:t>
            </a:r>
            <a:endParaRPr lang="en-US" sz="2200" b="1" dirty="0">
              <a:solidFill>
                <a:schemeClr val="bg1">
                  <a:lumMod val="50000"/>
                </a:schemeClr>
              </a:solidFill>
            </a:endParaRPr>
          </a:p>
          <a:p>
            <a:pPr>
              <a:spcBef>
                <a:spcPts val="0"/>
              </a:spcBef>
            </a:pPr>
            <a:endParaRPr lang="en-US" sz="3200" dirty="0">
              <a:solidFill>
                <a:schemeClr val="bg1">
                  <a:lumMod val="50000"/>
                </a:schemeClr>
              </a:solidFill>
            </a:endParaRPr>
          </a:p>
          <a:p>
            <a:pPr>
              <a:spcBef>
                <a:spcPts val="0"/>
              </a:spcBef>
            </a:pPr>
            <a:r>
              <a:rPr lang="en-US" sz="2500" dirty="0" err="1">
                <a:solidFill>
                  <a:schemeClr val="bg1">
                    <a:lumMod val="50000"/>
                  </a:schemeClr>
                </a:solidFill>
              </a:rPr>
              <a:t>Vardas</a:t>
            </a:r>
            <a:r>
              <a:rPr lang="en-US" sz="2500" dirty="0">
                <a:solidFill>
                  <a:schemeClr val="bg1">
                    <a:lumMod val="50000"/>
                  </a:schemeClr>
                </a:solidFill>
              </a:rPr>
              <a:t> </a:t>
            </a:r>
            <a:r>
              <a:rPr lang="en-US" sz="2500" dirty="0" err="1">
                <a:solidFill>
                  <a:schemeClr val="bg1">
                    <a:lumMod val="50000"/>
                  </a:schemeClr>
                </a:solidFill>
              </a:rPr>
              <a:t>Pavardė</a:t>
            </a:r>
            <a:endParaRPr lang="en-US" sz="2500" dirty="0">
              <a:solidFill>
                <a:schemeClr val="bg1">
                  <a:lumMod val="50000"/>
                </a:schemeClr>
              </a:solidFill>
            </a:endParaRPr>
          </a:p>
        </p:txBody>
      </p:sp>
    </p:spTree>
    <p:extLst>
      <p:ext uri="{BB962C8B-B14F-4D97-AF65-F5344CB8AC3E}">
        <p14:creationId xmlns:p14="http://schemas.microsoft.com/office/powerpoint/2010/main" xmlns="" val="187326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pPr/>
              <a:t>17/03/22</a:t>
            </a:fld>
            <a:endParaRPr lang="en-US"/>
          </a:p>
        </p:txBody>
      </p:sp>
      <p:sp>
        <p:nvSpPr>
          <p:cNvPr id="5" name="Footer Placeholder 4"/>
          <p:cNvSpPr>
            <a:spLocks noGrp="1"/>
          </p:cNvSpPr>
          <p:nvPr>
            <p:ph type="ftr" sz="quarter" idx="11"/>
          </p:nvPr>
        </p:nvSpPr>
        <p:spPr>
          <a:xfrm>
            <a:off x="3651952" y="7009642"/>
            <a:ext cx="3384735" cy="402652"/>
          </a:xfrm>
          <a:prstGeom prst="rect">
            <a:avLst/>
          </a:prstGeom>
        </p:spPr>
        <p:txBody>
          <a:bodyPr/>
          <a:lstStyle/>
          <a:p>
            <a:endParaRPr lang="en-US"/>
          </a:p>
        </p:txBody>
      </p:sp>
      <p:sp>
        <p:nvSpPr>
          <p:cNvPr id="6" name="Slide Number Placeholder 5"/>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pPr/>
              <a:t>‹#›</a:t>
            </a:fld>
            <a:endParaRPr lang="en-US"/>
          </a:p>
        </p:txBody>
      </p:sp>
    </p:spTree>
    <p:extLst>
      <p:ext uri="{BB962C8B-B14F-4D97-AF65-F5344CB8AC3E}">
        <p14:creationId xmlns:p14="http://schemas.microsoft.com/office/powerpoint/2010/main" xmlns="" val="226594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5"/>
            <a:ext cx="2404944" cy="64529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432" y="302865"/>
            <a:ext cx="7036687" cy="64529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pPr/>
              <a:t>17/03/22</a:t>
            </a:fld>
            <a:endParaRPr lang="en-US"/>
          </a:p>
        </p:txBody>
      </p:sp>
      <p:sp>
        <p:nvSpPr>
          <p:cNvPr id="5" name="Footer Placeholder 4"/>
          <p:cNvSpPr>
            <a:spLocks noGrp="1"/>
          </p:cNvSpPr>
          <p:nvPr>
            <p:ph type="ftr" sz="quarter" idx="11"/>
          </p:nvPr>
        </p:nvSpPr>
        <p:spPr>
          <a:xfrm>
            <a:off x="3651952" y="7009642"/>
            <a:ext cx="3384735" cy="402652"/>
          </a:xfrm>
          <a:prstGeom prst="rect">
            <a:avLst/>
          </a:prstGeom>
        </p:spPr>
        <p:txBody>
          <a:bodyPr/>
          <a:lstStyle/>
          <a:p>
            <a:endParaRPr lang="en-US"/>
          </a:p>
        </p:txBody>
      </p:sp>
      <p:sp>
        <p:nvSpPr>
          <p:cNvPr id="6" name="Slide Number Placeholder 5"/>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pPr/>
              <a:t>‹#›</a:t>
            </a:fld>
            <a:endParaRPr lang="en-US"/>
          </a:p>
        </p:txBody>
      </p:sp>
    </p:spTree>
    <p:extLst>
      <p:ext uri="{BB962C8B-B14F-4D97-AF65-F5344CB8AC3E}">
        <p14:creationId xmlns:p14="http://schemas.microsoft.com/office/powerpoint/2010/main" xmlns="" val="67864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E17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3981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solidFill>
                  <a:srgbClr val="E17F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pPr/>
              <a:t>17/03/22</a:t>
            </a:fld>
            <a:endParaRPr lang="en-US"/>
          </a:p>
        </p:txBody>
      </p:sp>
      <p:sp>
        <p:nvSpPr>
          <p:cNvPr id="5" name="Footer Placeholder 4"/>
          <p:cNvSpPr>
            <a:spLocks noGrp="1"/>
          </p:cNvSpPr>
          <p:nvPr>
            <p:ph type="ftr" sz="quarter" idx="11"/>
          </p:nvPr>
        </p:nvSpPr>
        <p:spPr>
          <a:xfrm>
            <a:off x="3651952" y="7009642"/>
            <a:ext cx="3384735" cy="402652"/>
          </a:xfrm>
          <a:prstGeom prst="rect">
            <a:avLst/>
          </a:prstGeom>
        </p:spPr>
        <p:txBody>
          <a:bodyPr/>
          <a:lstStyle/>
          <a:p>
            <a:endParaRPr lang="en-US"/>
          </a:p>
        </p:txBody>
      </p:sp>
      <p:sp>
        <p:nvSpPr>
          <p:cNvPr id="6" name="Slide Number Placeholder 5"/>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pPr/>
              <a:t>‹#›</a:t>
            </a:fld>
            <a:endParaRPr lang="en-US"/>
          </a:p>
        </p:txBody>
      </p:sp>
    </p:spTree>
    <p:extLst>
      <p:ext uri="{BB962C8B-B14F-4D97-AF65-F5344CB8AC3E}">
        <p14:creationId xmlns:p14="http://schemas.microsoft.com/office/powerpoint/2010/main" xmlns="" val="15711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432"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3391"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pPr/>
              <a:t>17/03/22</a:t>
            </a:fld>
            <a:endParaRPr lang="en-US"/>
          </a:p>
        </p:txBody>
      </p:sp>
      <p:sp>
        <p:nvSpPr>
          <p:cNvPr id="6" name="Footer Placeholder 5"/>
          <p:cNvSpPr>
            <a:spLocks noGrp="1"/>
          </p:cNvSpPr>
          <p:nvPr>
            <p:ph type="ftr" sz="quarter" idx="11"/>
          </p:nvPr>
        </p:nvSpPr>
        <p:spPr>
          <a:xfrm>
            <a:off x="3651952" y="7009642"/>
            <a:ext cx="3384735" cy="402652"/>
          </a:xfrm>
          <a:prstGeom prst="rect">
            <a:avLst/>
          </a:prstGeom>
        </p:spPr>
        <p:txBody>
          <a:bodyPr/>
          <a:lstStyle/>
          <a:p>
            <a:endParaRPr lang="en-US"/>
          </a:p>
        </p:txBody>
      </p:sp>
      <p:sp>
        <p:nvSpPr>
          <p:cNvPr id="7" name="Slide Number Placeholder 6"/>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pPr/>
              <a:t>‹#›</a:t>
            </a:fld>
            <a:endParaRPr lang="en-US"/>
          </a:p>
        </p:txBody>
      </p:sp>
    </p:spTree>
    <p:extLst>
      <p:ext uri="{BB962C8B-B14F-4D97-AF65-F5344CB8AC3E}">
        <p14:creationId xmlns:p14="http://schemas.microsoft.com/office/powerpoint/2010/main" xmlns="" val="168796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pPr/>
              <a:t>17/03/22</a:t>
            </a:fld>
            <a:endParaRPr lang="en-US"/>
          </a:p>
        </p:txBody>
      </p:sp>
      <p:sp>
        <p:nvSpPr>
          <p:cNvPr id="8" name="Footer Placeholder 7"/>
          <p:cNvSpPr>
            <a:spLocks noGrp="1"/>
          </p:cNvSpPr>
          <p:nvPr>
            <p:ph type="ftr" sz="quarter" idx="11"/>
          </p:nvPr>
        </p:nvSpPr>
        <p:spPr>
          <a:xfrm>
            <a:off x="3651952" y="7009642"/>
            <a:ext cx="3384735" cy="402652"/>
          </a:xfrm>
          <a:prstGeom prst="rect">
            <a:avLst/>
          </a:prstGeom>
        </p:spPr>
        <p:txBody>
          <a:bodyPr/>
          <a:lstStyle/>
          <a:p>
            <a:endParaRPr lang="en-US"/>
          </a:p>
        </p:txBody>
      </p:sp>
      <p:sp>
        <p:nvSpPr>
          <p:cNvPr id="9" name="Slide Number Placeholder 8"/>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pPr/>
              <a:t>‹#›</a:t>
            </a:fld>
            <a:endParaRPr lang="en-US"/>
          </a:p>
        </p:txBody>
      </p:sp>
    </p:spTree>
    <p:extLst>
      <p:ext uri="{BB962C8B-B14F-4D97-AF65-F5344CB8AC3E}">
        <p14:creationId xmlns:p14="http://schemas.microsoft.com/office/powerpoint/2010/main" xmlns="" val="346796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pPr/>
              <a:t>17/03/22</a:t>
            </a:fld>
            <a:endParaRPr lang="en-US"/>
          </a:p>
        </p:txBody>
      </p:sp>
      <p:sp>
        <p:nvSpPr>
          <p:cNvPr id="4" name="Footer Placeholder 3"/>
          <p:cNvSpPr>
            <a:spLocks noGrp="1"/>
          </p:cNvSpPr>
          <p:nvPr>
            <p:ph type="ftr" sz="quarter" idx="11"/>
          </p:nvPr>
        </p:nvSpPr>
        <p:spPr>
          <a:xfrm>
            <a:off x="3651952" y="7009642"/>
            <a:ext cx="3384735" cy="402652"/>
          </a:xfrm>
          <a:prstGeom prst="rect">
            <a:avLst/>
          </a:prstGeom>
        </p:spPr>
        <p:txBody>
          <a:bodyPr/>
          <a:lstStyle/>
          <a:p>
            <a:endParaRPr lang="en-US"/>
          </a:p>
        </p:txBody>
      </p:sp>
      <p:sp>
        <p:nvSpPr>
          <p:cNvPr id="5" name="Slide Number Placeholder 4"/>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pPr/>
              <a:t>‹#›</a:t>
            </a:fld>
            <a:endParaRPr lang="en-US"/>
          </a:p>
        </p:txBody>
      </p:sp>
    </p:spTree>
    <p:extLst>
      <p:ext uri="{BB962C8B-B14F-4D97-AF65-F5344CB8AC3E}">
        <p14:creationId xmlns:p14="http://schemas.microsoft.com/office/powerpoint/2010/main" xmlns="" val="9884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pPr/>
              <a:t>17/03/22</a:t>
            </a:fld>
            <a:endParaRPr lang="en-US"/>
          </a:p>
        </p:txBody>
      </p:sp>
      <p:sp>
        <p:nvSpPr>
          <p:cNvPr id="3" name="Footer Placeholder 2"/>
          <p:cNvSpPr>
            <a:spLocks noGrp="1"/>
          </p:cNvSpPr>
          <p:nvPr>
            <p:ph type="ftr" sz="quarter" idx="11"/>
          </p:nvPr>
        </p:nvSpPr>
        <p:spPr>
          <a:xfrm>
            <a:off x="3651952" y="7009642"/>
            <a:ext cx="3384735" cy="402652"/>
          </a:xfrm>
          <a:prstGeom prst="rect">
            <a:avLst/>
          </a:prstGeom>
        </p:spPr>
        <p:txBody>
          <a:bodyPr/>
          <a:lstStyle/>
          <a:p>
            <a:endParaRPr lang="en-US"/>
          </a:p>
        </p:txBody>
      </p:sp>
      <p:sp>
        <p:nvSpPr>
          <p:cNvPr id="4" name="Slide Number Placeholder 3"/>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pPr/>
              <a:t>‹#›</a:t>
            </a:fld>
            <a:endParaRPr lang="en-US"/>
          </a:p>
        </p:txBody>
      </p:sp>
    </p:spTree>
    <p:extLst>
      <p:ext uri="{BB962C8B-B14F-4D97-AF65-F5344CB8AC3E}">
        <p14:creationId xmlns:p14="http://schemas.microsoft.com/office/powerpoint/2010/main" xmlns="" val="304547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pPr/>
              <a:t>17/03/22</a:t>
            </a:fld>
            <a:endParaRPr lang="en-US"/>
          </a:p>
        </p:txBody>
      </p:sp>
      <p:sp>
        <p:nvSpPr>
          <p:cNvPr id="6" name="Footer Placeholder 5"/>
          <p:cNvSpPr>
            <a:spLocks noGrp="1"/>
          </p:cNvSpPr>
          <p:nvPr>
            <p:ph type="ftr" sz="quarter" idx="11"/>
          </p:nvPr>
        </p:nvSpPr>
        <p:spPr>
          <a:xfrm>
            <a:off x="3651952" y="7009642"/>
            <a:ext cx="3384735" cy="402652"/>
          </a:xfrm>
          <a:prstGeom prst="rect">
            <a:avLst/>
          </a:prstGeom>
        </p:spPr>
        <p:txBody>
          <a:bodyPr/>
          <a:lstStyle/>
          <a:p>
            <a:endParaRPr lang="en-US"/>
          </a:p>
        </p:txBody>
      </p:sp>
      <p:sp>
        <p:nvSpPr>
          <p:cNvPr id="7" name="Slide Number Placeholder 6"/>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pPr/>
              <a:t>‹#›</a:t>
            </a:fld>
            <a:endParaRPr lang="en-US"/>
          </a:p>
        </p:txBody>
      </p:sp>
    </p:spTree>
    <p:extLst>
      <p:ext uri="{BB962C8B-B14F-4D97-AF65-F5344CB8AC3E}">
        <p14:creationId xmlns:p14="http://schemas.microsoft.com/office/powerpoint/2010/main" xmlns="" val="7818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en-US"/>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pPr/>
              <a:t>17/03/22</a:t>
            </a:fld>
            <a:endParaRPr lang="en-US"/>
          </a:p>
        </p:txBody>
      </p:sp>
      <p:sp>
        <p:nvSpPr>
          <p:cNvPr id="6" name="Footer Placeholder 5"/>
          <p:cNvSpPr>
            <a:spLocks noGrp="1"/>
          </p:cNvSpPr>
          <p:nvPr>
            <p:ph type="ftr" sz="quarter" idx="11"/>
          </p:nvPr>
        </p:nvSpPr>
        <p:spPr>
          <a:xfrm>
            <a:off x="3651952" y="7009642"/>
            <a:ext cx="3384735" cy="402652"/>
          </a:xfrm>
          <a:prstGeom prst="rect">
            <a:avLst/>
          </a:prstGeom>
        </p:spPr>
        <p:txBody>
          <a:bodyPr/>
          <a:lstStyle/>
          <a:p>
            <a:endParaRPr lang="en-US"/>
          </a:p>
        </p:txBody>
      </p:sp>
      <p:sp>
        <p:nvSpPr>
          <p:cNvPr id="7" name="Slide Number Placeholder 6"/>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pPr/>
              <a:t>‹#›</a:t>
            </a:fld>
            <a:endParaRPr lang="en-US"/>
          </a:p>
        </p:txBody>
      </p:sp>
    </p:spTree>
    <p:extLst>
      <p:ext uri="{BB962C8B-B14F-4D97-AF65-F5344CB8AC3E}">
        <p14:creationId xmlns:p14="http://schemas.microsoft.com/office/powerpoint/2010/main" xmlns="" val="173700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294" y="1657531"/>
            <a:ext cx="9080050" cy="1260475"/>
          </a:xfrm>
          <a:prstGeom prst="rect">
            <a:avLst/>
          </a:prstGeom>
        </p:spPr>
        <p:txBody>
          <a:bodyPr vert="horz" lIns="104287" tIns="52144" rIns="104287" bIns="5214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294" y="3191933"/>
            <a:ext cx="9080050" cy="3563864"/>
          </a:xfrm>
          <a:prstGeom prst="rect">
            <a:avLst/>
          </a:prstGeom>
        </p:spPr>
        <p:txBody>
          <a:bodyPr vert="horz" lIns="104287" tIns="52144" rIns="104287" bIns="5214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313547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21437" rtl="0" eaLnBrk="1" latinLnBrk="0" hangingPunct="1">
        <a:spcBef>
          <a:spcPct val="0"/>
        </a:spcBef>
        <a:buNone/>
        <a:defRPr sz="4400" b="1" kern="1200">
          <a:solidFill>
            <a:srgbClr val="E17F00"/>
          </a:solidFill>
          <a:latin typeface="+mj-lt"/>
          <a:ea typeface="+mj-ea"/>
          <a:cs typeface="+mj-cs"/>
        </a:defRPr>
      </a:lvl1pPr>
    </p:titleStyle>
    <p:bodyStyle>
      <a:lvl1pPr marL="391077" indent="-391077" algn="l" defTabSz="521437" rtl="0" eaLnBrk="1" latinLnBrk="0" hangingPunct="1">
        <a:spcBef>
          <a:spcPct val="20000"/>
        </a:spcBef>
        <a:buFont typeface="Arial"/>
        <a:buChar char="•"/>
        <a:defRPr sz="3200" kern="1200">
          <a:solidFill>
            <a:schemeClr val="bg1">
              <a:lumMod val="50000"/>
            </a:schemeClr>
          </a:solidFill>
          <a:latin typeface="+mn-lt"/>
          <a:ea typeface="+mn-ea"/>
          <a:cs typeface="+mn-cs"/>
        </a:defRPr>
      </a:lvl1pPr>
      <a:lvl2pPr marL="847334" indent="-325898" algn="l" defTabSz="521437"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303592" indent="-260718" algn="l" defTabSz="521437" rtl="0" eaLnBrk="1" latinLnBrk="0" hangingPunct="1">
        <a:spcBef>
          <a:spcPct val="20000"/>
        </a:spcBef>
        <a:buFont typeface="Arial"/>
        <a:buChar char="•"/>
        <a:defRPr sz="2400" kern="1200">
          <a:solidFill>
            <a:schemeClr val="bg1">
              <a:lumMod val="50000"/>
            </a:schemeClr>
          </a:solidFill>
          <a:latin typeface="+mn-lt"/>
          <a:ea typeface="+mn-ea"/>
          <a:cs typeface="+mn-cs"/>
        </a:defRPr>
      </a:lvl3pPr>
      <a:lvl4pPr marL="1825028" indent="-260718" algn="l" defTabSz="521437" rtl="0" eaLnBrk="1" latinLnBrk="0" hangingPunct="1">
        <a:spcBef>
          <a:spcPct val="20000"/>
        </a:spcBef>
        <a:buFont typeface="Arial"/>
        <a:buChar char="–"/>
        <a:defRPr sz="2000" kern="1200">
          <a:solidFill>
            <a:schemeClr val="bg1">
              <a:lumMod val="50000"/>
            </a:schemeClr>
          </a:solidFill>
          <a:latin typeface="+mn-lt"/>
          <a:ea typeface="+mn-ea"/>
          <a:cs typeface="+mn-cs"/>
        </a:defRPr>
      </a:lvl4pPr>
      <a:lvl5pPr marL="2346465" indent="-260718" algn="l" defTabSz="521437" rtl="0" eaLnBrk="1" latinLnBrk="0" hangingPunct="1">
        <a:spcBef>
          <a:spcPct val="20000"/>
        </a:spcBef>
        <a:buFont typeface="Arial"/>
        <a:buChar char="»"/>
        <a:defRPr sz="2000" kern="1200">
          <a:solidFill>
            <a:schemeClr val="bg1">
              <a:lumMod val="50000"/>
            </a:schemeClr>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pii.eu/mooca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ec.europa.eu/programmes/erasmus-plus/projec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www.udll.e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ites.google.com/site/ecplusprojec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2747450"/>
            <a:ext cx="10688638" cy="2725301"/>
          </a:xfrm>
        </p:spPr>
        <p:txBody>
          <a:bodyPr anchor="ctr">
            <a:normAutofit lnSpcReduction="10000"/>
          </a:bodyPr>
          <a:lstStyle/>
          <a:p>
            <a:pPr marL="0" indent="0" algn="ctr">
              <a:spcBef>
                <a:spcPts val="0"/>
              </a:spcBef>
              <a:buNone/>
            </a:pPr>
            <a:r>
              <a:rPr lang="en-GB" sz="3500" b="1" dirty="0" smtClean="0">
                <a:solidFill>
                  <a:schemeClr val="bg1"/>
                </a:solidFill>
              </a:rPr>
              <a:t>KA2</a:t>
            </a:r>
            <a:r>
              <a:rPr lang="lt-LT" sz="3500" b="1" dirty="0" smtClean="0">
                <a:solidFill>
                  <a:schemeClr val="bg1"/>
                </a:solidFill>
              </a:rPr>
              <a:t> </a:t>
            </a:r>
            <a:r>
              <a:rPr lang="en-GB" sz="3500" b="1" dirty="0" smtClean="0">
                <a:solidFill>
                  <a:schemeClr val="bg1"/>
                </a:solidFill>
              </a:rPr>
              <a:t>Strategic </a:t>
            </a:r>
            <a:r>
              <a:rPr lang="lt-LT" sz="3500" b="1" dirty="0" smtClean="0">
                <a:solidFill>
                  <a:schemeClr val="bg1"/>
                </a:solidFill>
              </a:rPr>
              <a:t>P</a:t>
            </a:r>
            <a:r>
              <a:rPr lang="en-GB" sz="3500" b="1" dirty="0" smtClean="0">
                <a:solidFill>
                  <a:schemeClr val="bg1"/>
                </a:solidFill>
              </a:rPr>
              <a:t>artnerships for HE on the topic</a:t>
            </a:r>
          </a:p>
          <a:p>
            <a:pPr marL="0" indent="0" algn="ctr">
              <a:spcBef>
                <a:spcPts val="0"/>
              </a:spcBef>
              <a:buNone/>
            </a:pPr>
            <a:r>
              <a:rPr lang="en-US" sz="3500" b="1" dirty="0" smtClean="0">
                <a:solidFill>
                  <a:schemeClr val="bg1"/>
                </a:solidFill>
              </a:rPr>
              <a:t>of </a:t>
            </a:r>
            <a:r>
              <a:rPr lang="en-GB" sz="3500" b="1" dirty="0" smtClean="0">
                <a:solidFill>
                  <a:schemeClr val="bg1"/>
                </a:solidFill>
              </a:rPr>
              <a:t>Disabilities and special needs</a:t>
            </a:r>
            <a:endParaRPr lang="en-US" sz="3500" dirty="0" smtClean="0">
              <a:solidFill>
                <a:schemeClr val="bg1"/>
              </a:solidFill>
            </a:endParaRPr>
          </a:p>
          <a:p>
            <a:pPr marL="0" indent="0" algn="ctr">
              <a:spcBef>
                <a:spcPts val="0"/>
              </a:spcBef>
              <a:buNone/>
            </a:pPr>
            <a:endParaRPr lang="en-US" sz="2200" dirty="0" smtClean="0">
              <a:solidFill>
                <a:srgbClr val="FFFFFF"/>
              </a:solidFill>
            </a:endParaRPr>
          </a:p>
          <a:p>
            <a:pPr marL="0" indent="0" algn="ctr">
              <a:spcBef>
                <a:spcPts val="0"/>
              </a:spcBef>
              <a:buNone/>
            </a:pPr>
            <a:r>
              <a:rPr lang="en-US" sz="3000" dirty="0" smtClean="0">
                <a:solidFill>
                  <a:srgbClr val="FFFFFF"/>
                </a:solidFill>
              </a:rPr>
              <a:t>23-03-2017</a:t>
            </a:r>
            <a:endParaRPr lang="en-US" sz="3000" b="1" dirty="0" smtClean="0">
              <a:solidFill>
                <a:srgbClr val="FFFFFF"/>
              </a:solidFill>
            </a:endParaRPr>
          </a:p>
          <a:p>
            <a:pPr marL="0" indent="0" algn="ctr">
              <a:spcBef>
                <a:spcPts val="0"/>
              </a:spcBef>
              <a:buNone/>
            </a:pPr>
            <a:endParaRPr lang="en-US" sz="3200" dirty="0" smtClean="0"/>
          </a:p>
          <a:p>
            <a:pPr marL="0" indent="0" algn="ctr">
              <a:spcBef>
                <a:spcPts val="0"/>
              </a:spcBef>
              <a:buNone/>
            </a:pPr>
            <a:r>
              <a:rPr lang="en-US" sz="3000" dirty="0" smtClean="0">
                <a:solidFill>
                  <a:srgbClr val="FFFFFF"/>
                </a:solidFill>
              </a:rPr>
              <a:t>Irma </a:t>
            </a:r>
            <a:r>
              <a:rPr lang="en-US" sz="3000" dirty="0" err="1" smtClean="0">
                <a:solidFill>
                  <a:srgbClr val="FFFFFF"/>
                </a:solidFill>
              </a:rPr>
              <a:t>Vyšniauskienė</a:t>
            </a:r>
            <a:endParaRPr lang="en-US" sz="3000" dirty="0">
              <a:solidFill>
                <a:srgbClr val="FFFFFF"/>
              </a:solidFill>
            </a:endParaRPr>
          </a:p>
        </p:txBody>
      </p:sp>
    </p:spTree>
    <p:extLst>
      <p:ext uri="{BB962C8B-B14F-4D97-AF65-F5344CB8AC3E}">
        <p14:creationId xmlns:p14="http://schemas.microsoft.com/office/powerpoint/2010/main" xmlns="" val="65678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692322"/>
            <a:ext cx="9080050" cy="5445457"/>
          </a:xfrm>
        </p:spPr>
        <p:txBody>
          <a:bodyPr>
            <a:normAutofit fontScale="85000" lnSpcReduction="20000"/>
          </a:bodyPr>
          <a:lstStyle/>
          <a:p>
            <a:pPr marL="0" indent="3175">
              <a:buNone/>
            </a:pPr>
            <a:r>
              <a:rPr lang="en-GB" sz="2800" b="1" dirty="0" smtClean="0">
                <a:solidFill>
                  <a:schemeClr val="tx1">
                    <a:lumMod val="65000"/>
                    <a:lumOff val="35000"/>
                  </a:schemeClr>
                </a:solidFill>
              </a:rPr>
              <a:t>Inclusive networking campus to foster the access to university of young students with disabilities (III)</a:t>
            </a:r>
            <a:endParaRPr lang="en-US" sz="2800" b="1" dirty="0" smtClean="0">
              <a:solidFill>
                <a:schemeClr val="tx1">
                  <a:lumMod val="65000"/>
                  <a:lumOff val="35000"/>
                </a:schemeClr>
              </a:solidFill>
            </a:endParaRPr>
          </a:p>
          <a:p>
            <a:pPr marL="0" indent="0">
              <a:buNone/>
            </a:pPr>
            <a:endParaRPr lang="en-GB" sz="2100" dirty="0" smtClean="0">
              <a:solidFill>
                <a:schemeClr val="tx1">
                  <a:lumMod val="65000"/>
                  <a:lumOff val="35000"/>
                </a:schemeClr>
              </a:solidFill>
            </a:endParaRPr>
          </a:p>
          <a:p>
            <a:pPr marL="0" indent="0">
              <a:buNone/>
            </a:pPr>
            <a:r>
              <a:rPr lang="en-GB" sz="2800" b="1" dirty="0" smtClean="0">
                <a:solidFill>
                  <a:srgbClr val="0070C0"/>
                </a:solidFill>
              </a:rPr>
              <a:t>Main activities. </a:t>
            </a:r>
            <a:r>
              <a:rPr lang="en-GB" sz="2800" dirty="0" smtClean="0">
                <a:solidFill>
                  <a:schemeClr val="tx1">
                    <a:lumMod val="65000"/>
                    <a:lumOff val="35000"/>
                  </a:schemeClr>
                </a:solidFill>
              </a:rPr>
              <a:t>6 Different </a:t>
            </a:r>
            <a:r>
              <a:rPr lang="en-GB" sz="2800" dirty="0" smtClean="0">
                <a:solidFill>
                  <a:srgbClr val="0070C0"/>
                </a:solidFill>
              </a:rPr>
              <a:t>inclusive campuses</a:t>
            </a:r>
            <a:r>
              <a:rPr lang="en-GB" sz="2800" b="1" dirty="0" smtClean="0">
                <a:solidFill>
                  <a:schemeClr val="tx1">
                    <a:lumMod val="65000"/>
                    <a:lumOff val="35000"/>
                  </a:schemeClr>
                </a:solidFill>
              </a:rPr>
              <a:t> </a:t>
            </a:r>
            <a:r>
              <a:rPr lang="en-GB" sz="2800" dirty="0" smtClean="0">
                <a:solidFill>
                  <a:schemeClr val="tx1">
                    <a:lumMod val="65000"/>
                    <a:lumOff val="35000"/>
                  </a:schemeClr>
                </a:solidFill>
              </a:rPr>
              <a:t>will be organised:</a:t>
            </a:r>
          </a:p>
          <a:p>
            <a:pPr marL="287338" indent="-287338">
              <a:buFont typeface="Arial" pitchFamily="34" charset="0"/>
              <a:buChar char="•"/>
            </a:pPr>
            <a:r>
              <a:rPr lang="en-GB" sz="2800" dirty="0" smtClean="0">
                <a:solidFill>
                  <a:schemeClr val="tx1">
                    <a:lumMod val="65000"/>
                    <a:lumOff val="35000"/>
                  </a:schemeClr>
                </a:solidFill>
              </a:rPr>
              <a:t>3 pilot inclusive campuses in Lisbon, Granada and Antwerp (July, 2016) and</a:t>
            </a:r>
          </a:p>
          <a:p>
            <a:pPr marL="287338" indent="-287338">
              <a:buFont typeface="Arial" pitchFamily="34" charset="0"/>
              <a:buChar char="•"/>
            </a:pPr>
            <a:r>
              <a:rPr lang="en-GB" sz="2800" dirty="0" smtClean="0">
                <a:solidFill>
                  <a:schemeClr val="tx1">
                    <a:lumMod val="65000"/>
                    <a:lumOff val="35000"/>
                  </a:schemeClr>
                </a:solidFill>
              </a:rPr>
              <a:t>3 consolidated campuses in the same cities (July, 2017).</a:t>
            </a:r>
            <a:endParaRPr lang="en-US" sz="2800" b="1" dirty="0" smtClean="0">
              <a:solidFill>
                <a:schemeClr val="tx1">
                  <a:lumMod val="65000"/>
                  <a:lumOff val="35000"/>
                </a:schemeClr>
              </a:solidFill>
            </a:endParaRPr>
          </a:p>
          <a:p>
            <a:pPr marL="0" indent="0">
              <a:buNone/>
            </a:pPr>
            <a:endParaRPr lang="en-US" sz="2100" b="1" dirty="0" smtClean="0">
              <a:solidFill>
                <a:schemeClr val="tx1">
                  <a:lumMod val="65000"/>
                  <a:lumOff val="35000"/>
                </a:schemeClr>
              </a:solidFill>
            </a:endParaRPr>
          </a:p>
          <a:p>
            <a:pPr marL="0" indent="0">
              <a:buNone/>
            </a:pPr>
            <a:r>
              <a:rPr lang="en-GB" sz="2800" dirty="0" smtClean="0">
                <a:solidFill>
                  <a:schemeClr val="tx1">
                    <a:lumMod val="65000"/>
                    <a:lumOff val="35000"/>
                  </a:schemeClr>
                </a:solidFill>
              </a:rPr>
              <a:t>For each campus, previously recruited </a:t>
            </a:r>
            <a:r>
              <a:rPr lang="en-GB" sz="2800" dirty="0" smtClean="0">
                <a:solidFill>
                  <a:srgbClr val="0070C0"/>
                </a:solidFill>
              </a:rPr>
              <a:t>young students with disabilities </a:t>
            </a:r>
            <a:r>
              <a:rPr lang="en-GB" sz="2800" dirty="0" smtClean="0">
                <a:solidFill>
                  <a:schemeClr val="tx1">
                    <a:lumMod val="65000"/>
                    <a:lumOff val="35000"/>
                  </a:schemeClr>
                </a:solidFill>
              </a:rPr>
              <a:t>(local and foreign) </a:t>
            </a:r>
            <a:r>
              <a:rPr lang="en-GB" sz="2800" dirty="0" smtClean="0">
                <a:solidFill>
                  <a:srgbClr val="0070C0"/>
                </a:solidFill>
              </a:rPr>
              <a:t>from pre-university education </a:t>
            </a:r>
            <a:r>
              <a:rPr lang="en-GB" sz="2800" dirty="0" smtClean="0">
                <a:solidFill>
                  <a:schemeClr val="tx1">
                    <a:lumMod val="65000"/>
                    <a:lumOff val="35000"/>
                  </a:schemeClr>
                </a:solidFill>
              </a:rPr>
              <a:t>(aged 16-18) and </a:t>
            </a:r>
            <a:r>
              <a:rPr lang="en-GB" sz="2800" dirty="0" smtClean="0">
                <a:solidFill>
                  <a:srgbClr val="0070C0"/>
                </a:solidFill>
              </a:rPr>
              <a:t>a group of volunteers</a:t>
            </a:r>
            <a:r>
              <a:rPr lang="en-GB" sz="2800" dirty="0" smtClean="0">
                <a:solidFill>
                  <a:schemeClr val="tx1">
                    <a:lumMod val="65000"/>
                    <a:lumOff val="35000"/>
                  </a:schemeClr>
                </a:solidFill>
              </a:rPr>
              <a:t>, will enjoy a </a:t>
            </a:r>
            <a:r>
              <a:rPr lang="en-GB" sz="2800" dirty="0" smtClean="0">
                <a:solidFill>
                  <a:srgbClr val="0070C0"/>
                </a:solidFill>
              </a:rPr>
              <a:t>7-day stay in an university campus </a:t>
            </a:r>
            <a:r>
              <a:rPr lang="en-GB" sz="2800" dirty="0" smtClean="0">
                <a:solidFill>
                  <a:schemeClr val="tx1">
                    <a:lumMod val="65000"/>
                    <a:lumOff val="35000"/>
                  </a:schemeClr>
                </a:solidFill>
              </a:rPr>
              <a:t>where they will learn at first-hand what </a:t>
            </a:r>
            <a:r>
              <a:rPr lang="en-GB" sz="2800" dirty="0" smtClean="0">
                <a:solidFill>
                  <a:srgbClr val="0070C0"/>
                </a:solidFill>
              </a:rPr>
              <a:t>a normal day is like for a university student</a:t>
            </a:r>
            <a:r>
              <a:rPr lang="en-GB" sz="2800" dirty="0" smtClean="0">
                <a:solidFill>
                  <a:schemeClr val="tx1">
                    <a:lumMod val="65000"/>
                    <a:lumOff val="35000"/>
                  </a:schemeClr>
                </a:solidFill>
              </a:rPr>
              <a:t>, and will take part in academic, cultural and leisure activities. They will also be offered different activities to identify the talent and their future professional skills, as well as to improve their language and social skills.</a:t>
            </a:r>
            <a:endParaRPr lang="en-US" sz="2800" b="1" dirty="0" smtClean="0">
              <a:solidFill>
                <a:schemeClr val="tx1">
                  <a:lumMod val="65000"/>
                  <a:lumOff val="35000"/>
                </a:schemeClr>
              </a:solidFill>
            </a:endParaRP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678675"/>
            <a:ext cx="9080050" cy="5459104"/>
          </a:xfrm>
        </p:spPr>
        <p:txBody>
          <a:bodyPr>
            <a:normAutofit fontScale="85000" lnSpcReduction="20000"/>
          </a:bodyPr>
          <a:lstStyle/>
          <a:p>
            <a:pPr marL="0" indent="3175">
              <a:buNone/>
            </a:pPr>
            <a:r>
              <a:rPr lang="en-US" sz="3300" b="1" dirty="0" smtClean="0">
                <a:solidFill>
                  <a:schemeClr val="tx1">
                    <a:lumMod val="65000"/>
                    <a:lumOff val="35000"/>
                  </a:schemeClr>
                </a:solidFill>
              </a:rPr>
              <a:t>Inclusive networking campus to foster the access to university of young students with disabilities (IV)</a:t>
            </a:r>
          </a:p>
          <a:p>
            <a:pPr marL="0" indent="0">
              <a:buNone/>
            </a:pPr>
            <a:endParaRPr lang="en-US" sz="2100" dirty="0" smtClean="0">
              <a:solidFill>
                <a:schemeClr val="tx1">
                  <a:lumMod val="65000"/>
                  <a:lumOff val="35000"/>
                </a:schemeClr>
              </a:solidFill>
            </a:endParaRPr>
          </a:p>
          <a:p>
            <a:pPr marL="0" indent="0">
              <a:buNone/>
            </a:pPr>
            <a:r>
              <a:rPr lang="en-US" sz="2800" b="1" dirty="0" smtClean="0">
                <a:solidFill>
                  <a:srgbClr val="0070C0"/>
                </a:solidFill>
              </a:rPr>
              <a:t>Expected results:</a:t>
            </a:r>
            <a:endParaRPr lang="en-US" sz="2800" b="1" dirty="0" smtClean="0"/>
          </a:p>
          <a:p>
            <a:pPr lvl="0"/>
            <a:r>
              <a:rPr lang="en-US" sz="2800" dirty="0" smtClean="0">
                <a:solidFill>
                  <a:schemeClr val="tx1">
                    <a:lumMod val="65000"/>
                    <a:lumOff val="35000"/>
                  </a:schemeClr>
                </a:solidFill>
              </a:rPr>
              <a:t>Encourage</a:t>
            </a:r>
            <a:r>
              <a:rPr lang="en-US" sz="2800" dirty="0" smtClean="0"/>
              <a:t> </a:t>
            </a:r>
            <a:r>
              <a:rPr lang="en-US" sz="2800" dirty="0" smtClean="0">
                <a:solidFill>
                  <a:srgbClr val="0070C0"/>
                </a:solidFill>
              </a:rPr>
              <a:t>the continuity to HE of students with disabilities</a:t>
            </a:r>
            <a:r>
              <a:rPr lang="en-US" sz="2800" dirty="0" smtClean="0">
                <a:solidFill>
                  <a:schemeClr val="tx1">
                    <a:lumMod val="65000"/>
                    <a:lumOff val="35000"/>
                  </a:schemeClr>
                </a:solidFill>
              </a:rPr>
              <a:t>, whose level of dropout during the high school is very high.</a:t>
            </a:r>
            <a:endParaRPr lang="en-US" sz="2800" b="1" dirty="0" smtClean="0">
              <a:solidFill>
                <a:schemeClr val="tx1">
                  <a:lumMod val="65000"/>
                  <a:lumOff val="35000"/>
                </a:schemeClr>
              </a:solidFill>
            </a:endParaRPr>
          </a:p>
          <a:p>
            <a:pPr lvl="0"/>
            <a:r>
              <a:rPr lang="en-US" sz="2800" dirty="0" smtClean="0">
                <a:solidFill>
                  <a:schemeClr val="tx1">
                    <a:lumMod val="65000"/>
                    <a:lumOff val="35000"/>
                  </a:schemeClr>
                </a:solidFill>
              </a:rPr>
              <a:t>Encourage the </a:t>
            </a:r>
            <a:r>
              <a:rPr lang="en-US" sz="2800" dirty="0" smtClean="0">
                <a:solidFill>
                  <a:srgbClr val="0070C0"/>
                </a:solidFill>
              </a:rPr>
              <a:t>participation of those students in students’ mobility </a:t>
            </a:r>
            <a:r>
              <a:rPr lang="en-US" sz="2800" dirty="0" err="1" smtClean="0">
                <a:solidFill>
                  <a:srgbClr val="0070C0"/>
                </a:solidFill>
              </a:rPr>
              <a:t>programmes</a:t>
            </a:r>
            <a:r>
              <a:rPr lang="en-US" sz="2800" dirty="0" smtClean="0"/>
              <a:t>.</a:t>
            </a:r>
            <a:endParaRPr lang="en-US" sz="2800" b="1" dirty="0" smtClean="0"/>
          </a:p>
          <a:p>
            <a:pPr lvl="0"/>
            <a:r>
              <a:rPr lang="en-US" sz="2800" dirty="0" smtClean="0">
                <a:solidFill>
                  <a:schemeClr val="tx1">
                    <a:lumMod val="65000"/>
                    <a:lumOff val="35000"/>
                  </a:schemeClr>
                </a:solidFill>
              </a:rPr>
              <a:t>Identify improvement opportunities aimed at </a:t>
            </a:r>
            <a:r>
              <a:rPr lang="en-US" sz="2800" dirty="0" smtClean="0">
                <a:solidFill>
                  <a:srgbClr val="0070C0"/>
                </a:solidFill>
              </a:rPr>
              <a:t>developing protocols for students with disabilities</a:t>
            </a:r>
            <a:r>
              <a:rPr lang="en-US" sz="2800" dirty="0" smtClean="0">
                <a:solidFill>
                  <a:schemeClr val="tx1">
                    <a:lumMod val="65000"/>
                    <a:lumOff val="35000"/>
                  </a:schemeClr>
                </a:solidFill>
              </a:rPr>
              <a:t> in the university environment.</a:t>
            </a:r>
          </a:p>
          <a:p>
            <a:pPr marL="0" lvl="0" indent="0">
              <a:buNone/>
            </a:pPr>
            <a:endParaRPr lang="en-US" sz="2100" b="1" dirty="0" smtClean="0"/>
          </a:p>
          <a:p>
            <a:pPr marL="0" lvl="0" indent="0">
              <a:buNone/>
            </a:pPr>
            <a:r>
              <a:rPr lang="en-US" sz="2800" b="1" dirty="0" smtClean="0">
                <a:solidFill>
                  <a:srgbClr val="E17F00"/>
                </a:solidFill>
              </a:rPr>
              <a:t>Suggestion:</a:t>
            </a:r>
            <a:r>
              <a:rPr lang="en-US" sz="2800" b="1" dirty="0" smtClean="0"/>
              <a:t> </a:t>
            </a:r>
            <a:r>
              <a:rPr lang="en-US" sz="2800" dirty="0" smtClean="0">
                <a:solidFill>
                  <a:schemeClr val="tx1">
                    <a:lumMod val="65000"/>
                    <a:lumOff val="35000"/>
                  </a:schemeClr>
                </a:solidFill>
              </a:rPr>
              <a:t>from the project description it was not clear what intellectual outputs are going to be created. Therefore, it would be interesting to receive a list of intellectual outputs as well as project timetable which could illustrate what kind of activities (LTT activities, Multiplier events, etc.), where and when are going to be </a:t>
            </a:r>
            <a:r>
              <a:rPr lang="en-US" sz="2800" dirty="0" err="1" smtClean="0">
                <a:solidFill>
                  <a:schemeClr val="tx1">
                    <a:lumMod val="65000"/>
                    <a:lumOff val="35000"/>
                  </a:schemeClr>
                </a:solidFill>
              </a:rPr>
              <a:t>organised</a:t>
            </a:r>
            <a:r>
              <a:rPr lang="en-US" sz="2800" dirty="0" smtClean="0">
                <a:solidFill>
                  <a:schemeClr val="tx1">
                    <a:lumMod val="65000"/>
                    <a:lumOff val="35000"/>
                  </a:schemeClr>
                </a:solidFill>
              </a:rPr>
              <a:t>.</a:t>
            </a: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2063940"/>
            <a:ext cx="9080050" cy="3712191"/>
          </a:xfrm>
        </p:spPr>
        <p:txBody>
          <a:bodyPr>
            <a:normAutofit/>
          </a:bodyPr>
          <a:lstStyle/>
          <a:p>
            <a:pPr marL="0" lvl="0" indent="3175">
              <a:buNone/>
            </a:pPr>
            <a:r>
              <a:rPr lang="en-GB" sz="2800" b="1" dirty="0" smtClean="0">
                <a:solidFill>
                  <a:schemeClr val="tx1">
                    <a:lumMod val="65000"/>
                    <a:lumOff val="35000"/>
                  </a:schemeClr>
                </a:solidFill>
              </a:rPr>
              <a:t>4. Innovation and social learning in HEI</a:t>
            </a:r>
            <a:r>
              <a:rPr lang="en-US" sz="2800" b="1" dirty="0" smtClean="0">
                <a:solidFill>
                  <a:schemeClr val="tx1">
                    <a:lumMod val="65000"/>
                    <a:lumOff val="35000"/>
                  </a:schemeClr>
                </a:solidFill>
              </a:rPr>
              <a:t> </a:t>
            </a:r>
            <a:r>
              <a:rPr lang="en-GB" sz="2800" b="1" dirty="0" smtClean="0">
                <a:solidFill>
                  <a:schemeClr val="tx1">
                    <a:lumMod val="65000"/>
                    <a:lumOff val="35000"/>
                  </a:schemeClr>
                </a:solidFill>
              </a:rPr>
              <a:t>(I)</a:t>
            </a:r>
            <a:endParaRPr lang="en-US" sz="2800" b="1" dirty="0" smtClean="0">
              <a:solidFill>
                <a:schemeClr val="tx1">
                  <a:lumMod val="65000"/>
                  <a:lumOff val="35000"/>
                </a:schemeClr>
              </a:solidFill>
            </a:endParaRPr>
          </a:p>
          <a:p>
            <a:pPr marL="0" indent="0">
              <a:buNone/>
            </a:pPr>
            <a:endParaRPr lang="en-GB" sz="1800" dirty="0" smtClean="0">
              <a:solidFill>
                <a:schemeClr val="tx1">
                  <a:lumMod val="65000"/>
                  <a:lumOff val="35000"/>
                </a:schemeClr>
              </a:solidFill>
            </a:endParaRPr>
          </a:p>
          <a:p>
            <a:pPr>
              <a:buNone/>
            </a:pPr>
            <a:r>
              <a:rPr lang="en-GB" sz="2600" b="1" dirty="0" smtClean="0">
                <a:solidFill>
                  <a:srgbClr val="0070C0"/>
                </a:solidFill>
              </a:rPr>
              <a:t>No. </a:t>
            </a:r>
            <a:r>
              <a:rPr lang="en-GB" sz="2600" dirty="0" smtClean="0">
                <a:solidFill>
                  <a:schemeClr val="tx1">
                    <a:lumMod val="65000"/>
                    <a:lumOff val="35000"/>
                  </a:schemeClr>
                </a:solidFill>
              </a:rPr>
              <a:t>2014-1-PT01-KA203-001087</a:t>
            </a:r>
            <a:endParaRPr lang="en-US" sz="2600" dirty="0" smtClean="0">
              <a:solidFill>
                <a:schemeClr val="tx1">
                  <a:lumMod val="65000"/>
                  <a:lumOff val="35000"/>
                </a:schemeClr>
              </a:solidFill>
            </a:endParaRPr>
          </a:p>
          <a:p>
            <a:pPr>
              <a:buNone/>
            </a:pPr>
            <a:r>
              <a:rPr lang="en-GB" sz="2600" b="1" dirty="0" smtClean="0">
                <a:solidFill>
                  <a:srgbClr val="0070C0"/>
                </a:solidFill>
              </a:rPr>
              <a:t>Duration: </a:t>
            </a:r>
            <a:r>
              <a:rPr lang="en-US" sz="2600" dirty="0" smtClean="0">
                <a:solidFill>
                  <a:schemeClr val="tx1">
                    <a:lumMod val="65000"/>
                    <a:lumOff val="35000"/>
                  </a:schemeClr>
                </a:solidFill>
              </a:rPr>
              <a:t>2</a:t>
            </a:r>
            <a:r>
              <a:rPr lang="en-GB" sz="2600" dirty="0" smtClean="0">
                <a:solidFill>
                  <a:schemeClr val="tx1">
                    <a:lumMod val="65000"/>
                    <a:lumOff val="35000"/>
                  </a:schemeClr>
                </a:solidFill>
              </a:rPr>
              <a:t> years (01-10-2014 – 30-09-2016)</a:t>
            </a:r>
            <a:endParaRPr lang="en-US" sz="2600" dirty="0" smtClean="0">
              <a:solidFill>
                <a:schemeClr val="tx1">
                  <a:lumMod val="65000"/>
                  <a:lumOff val="35000"/>
                </a:schemeClr>
              </a:solidFill>
            </a:endParaRPr>
          </a:p>
          <a:p>
            <a:pPr>
              <a:buNone/>
            </a:pPr>
            <a:r>
              <a:rPr lang="en-GB" sz="2600" b="1" dirty="0" smtClean="0">
                <a:solidFill>
                  <a:srgbClr val="0070C0"/>
                </a:solidFill>
              </a:rPr>
              <a:t>EC Grant: </a:t>
            </a:r>
            <a:r>
              <a:rPr lang="en-GB" sz="2600" dirty="0" smtClean="0">
                <a:solidFill>
                  <a:schemeClr val="tx1">
                    <a:lumMod val="65000"/>
                    <a:lumOff val="35000"/>
                  </a:schemeClr>
                </a:solidFill>
              </a:rPr>
              <a:t>201,951 EUR </a:t>
            </a:r>
            <a:endParaRPr lang="en-US" sz="2600" dirty="0" smtClean="0">
              <a:solidFill>
                <a:schemeClr val="tx1">
                  <a:lumMod val="65000"/>
                  <a:lumOff val="35000"/>
                </a:schemeClr>
              </a:solidFill>
            </a:endParaRPr>
          </a:p>
          <a:p>
            <a:pPr>
              <a:buNone/>
            </a:pPr>
            <a:r>
              <a:rPr lang="en-GB" sz="2600" b="1" dirty="0" smtClean="0">
                <a:solidFill>
                  <a:srgbClr val="0070C0"/>
                </a:solidFill>
              </a:rPr>
              <a:t>Coordinator: </a:t>
            </a:r>
            <a:r>
              <a:rPr lang="en-GB" sz="2600" dirty="0" err="1" smtClean="0">
                <a:solidFill>
                  <a:schemeClr val="tx1">
                    <a:lumMod val="65000"/>
                    <a:lumOff val="35000"/>
                  </a:schemeClr>
                </a:solidFill>
              </a:rPr>
              <a:t>Universidade</a:t>
            </a:r>
            <a:r>
              <a:rPr lang="en-GB" sz="2600" dirty="0" smtClean="0">
                <a:solidFill>
                  <a:schemeClr val="tx1">
                    <a:lumMod val="65000"/>
                    <a:lumOff val="35000"/>
                  </a:schemeClr>
                </a:solidFill>
              </a:rPr>
              <a:t> </a:t>
            </a:r>
            <a:r>
              <a:rPr lang="en-GB" sz="2600" dirty="0" err="1" smtClean="0">
                <a:solidFill>
                  <a:schemeClr val="tx1">
                    <a:lumMod val="65000"/>
                    <a:lumOff val="35000"/>
                  </a:schemeClr>
                </a:solidFill>
              </a:rPr>
              <a:t>Aberta</a:t>
            </a:r>
            <a:r>
              <a:rPr lang="en-GB" sz="2600" dirty="0" smtClean="0">
                <a:solidFill>
                  <a:schemeClr val="tx1">
                    <a:lumMod val="65000"/>
                    <a:lumOff val="35000"/>
                  </a:schemeClr>
                </a:solidFill>
              </a:rPr>
              <a:t> (Portugal)</a:t>
            </a:r>
            <a:endParaRPr lang="en-US" sz="2600" dirty="0" smtClean="0">
              <a:solidFill>
                <a:schemeClr val="tx1">
                  <a:lumMod val="65000"/>
                  <a:lumOff val="35000"/>
                </a:schemeClr>
              </a:solidFill>
            </a:endParaRPr>
          </a:p>
          <a:p>
            <a:pPr marL="0" indent="0">
              <a:buNone/>
            </a:pPr>
            <a:r>
              <a:rPr lang="en-GB" sz="2600" b="1" dirty="0" smtClean="0">
                <a:solidFill>
                  <a:srgbClr val="0070C0"/>
                </a:solidFill>
              </a:rPr>
              <a:t>7 partners:</a:t>
            </a:r>
            <a:r>
              <a:rPr lang="en-GB" sz="2600" dirty="0" smtClean="0">
                <a:solidFill>
                  <a:srgbClr val="0070C0"/>
                </a:solidFill>
              </a:rPr>
              <a:t> </a:t>
            </a:r>
            <a:r>
              <a:rPr lang="en-GB" sz="2600" dirty="0" smtClean="0">
                <a:solidFill>
                  <a:schemeClr val="tx1">
                    <a:lumMod val="65000"/>
                    <a:lumOff val="35000"/>
                  </a:schemeClr>
                </a:solidFill>
              </a:rPr>
              <a:t>Italy (2), Slovenia (1), Sweden (1), Portugal (3)</a:t>
            </a:r>
          </a:p>
        </p:txBody>
      </p:sp>
      <p:pic>
        <p:nvPicPr>
          <p:cNvPr id="2050" name="Picture 2"/>
          <p:cNvPicPr>
            <a:picLocks noChangeAspect="1" noChangeArrowheads="1"/>
          </p:cNvPicPr>
          <p:nvPr/>
        </p:nvPicPr>
        <p:blipFill>
          <a:blip r:embed="rId3"/>
          <a:srcRect/>
          <a:stretch>
            <a:fillRect/>
          </a:stretch>
        </p:blipFill>
        <p:spPr bwMode="auto">
          <a:xfrm>
            <a:off x="7252508" y="3322093"/>
            <a:ext cx="529417" cy="554869"/>
          </a:xfrm>
          <a:prstGeom prst="rect">
            <a:avLst/>
          </a:prstGeom>
          <a:noFill/>
          <a:ln w="9525">
            <a:noFill/>
            <a:miter lim="800000"/>
            <a:headEnd/>
            <a:tailEnd/>
          </a:ln>
          <a:effectLst/>
        </p:spPr>
      </p:pic>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688485"/>
            <a:ext cx="9080050" cy="4885898"/>
          </a:xfrm>
        </p:spPr>
        <p:txBody>
          <a:bodyPr>
            <a:normAutofit fontScale="85000" lnSpcReduction="10000"/>
          </a:bodyPr>
          <a:lstStyle/>
          <a:p>
            <a:pPr marL="0" indent="3175">
              <a:buNone/>
            </a:pPr>
            <a:r>
              <a:rPr lang="en-US" sz="3300" b="1" dirty="0" smtClean="0">
                <a:solidFill>
                  <a:schemeClr val="tx1">
                    <a:lumMod val="65000"/>
                    <a:lumOff val="35000"/>
                  </a:schemeClr>
                </a:solidFill>
              </a:rPr>
              <a:t>Innovation and social learning in HEI (II)</a:t>
            </a:r>
          </a:p>
          <a:p>
            <a:pPr marL="0" indent="0">
              <a:buNone/>
            </a:pPr>
            <a:endParaRPr lang="en-US" sz="900" dirty="0" smtClean="0">
              <a:solidFill>
                <a:schemeClr val="tx1">
                  <a:lumMod val="65000"/>
                  <a:lumOff val="35000"/>
                </a:schemeClr>
              </a:solidFill>
            </a:endParaRPr>
          </a:p>
          <a:p>
            <a:pPr marL="0" indent="0">
              <a:buNone/>
            </a:pPr>
            <a:r>
              <a:rPr lang="en-US" sz="2800" dirty="0" smtClean="0">
                <a:solidFill>
                  <a:schemeClr val="tx1">
                    <a:lumMod val="65000"/>
                    <a:lumOff val="35000"/>
                  </a:schemeClr>
                </a:solidFill>
              </a:rPr>
              <a:t>Considering the concrete needs of the hearing-impaired and visually-impaired groups for accessing HEI programmes, the project brings some important innovations translated into the </a:t>
            </a:r>
            <a:r>
              <a:rPr lang="en-US" sz="2800" b="1" dirty="0" smtClean="0">
                <a:solidFill>
                  <a:srgbClr val="0070C0"/>
                </a:solidFill>
              </a:rPr>
              <a:t>main outputs foreseen</a:t>
            </a:r>
            <a:r>
              <a:rPr lang="en-US" sz="2800" dirty="0" smtClean="0">
                <a:solidFill>
                  <a:schemeClr val="tx1">
                    <a:lumMod val="65000"/>
                    <a:lumOff val="35000"/>
                  </a:schemeClr>
                </a:solidFill>
              </a:rPr>
              <a:t>: </a:t>
            </a:r>
            <a:endParaRPr lang="en-US" sz="2800" b="1" dirty="0" smtClean="0">
              <a:solidFill>
                <a:schemeClr val="tx1">
                  <a:lumMod val="65000"/>
                  <a:lumOff val="35000"/>
                </a:schemeClr>
              </a:solidFill>
            </a:endParaRPr>
          </a:p>
          <a:p>
            <a:pPr lvl="0"/>
            <a:r>
              <a:rPr lang="en-US" sz="2800" dirty="0" smtClean="0">
                <a:solidFill>
                  <a:schemeClr val="tx1">
                    <a:lumMod val="65000"/>
                    <a:lumOff val="35000"/>
                  </a:schemeClr>
                </a:solidFill>
              </a:rPr>
              <a:t>A </a:t>
            </a:r>
            <a:r>
              <a:rPr lang="en-US" sz="2800" dirty="0" smtClean="0">
                <a:solidFill>
                  <a:srgbClr val="0070C0"/>
                </a:solidFill>
              </a:rPr>
              <a:t>handbook showing the methods and procedures to be used for developing and delivering ICT based learning valid also for mentioned target group </a:t>
            </a:r>
            <a:r>
              <a:rPr lang="en-US" sz="2800" dirty="0" smtClean="0">
                <a:solidFill>
                  <a:schemeClr val="tx1">
                    <a:lumMod val="65000"/>
                    <a:lumOff val="35000"/>
                  </a:schemeClr>
                </a:solidFill>
              </a:rPr>
              <a:t>(not specially done for them, but designed in such a way that correspond also to their specific needs).</a:t>
            </a:r>
            <a:endParaRPr lang="en-US" sz="2800" b="1" dirty="0" smtClean="0">
              <a:solidFill>
                <a:schemeClr val="tx1">
                  <a:lumMod val="65000"/>
                  <a:lumOff val="35000"/>
                </a:schemeClr>
              </a:solidFill>
            </a:endParaRPr>
          </a:p>
          <a:p>
            <a:pPr lvl="0"/>
            <a:r>
              <a:rPr lang="en-US" sz="2800" dirty="0" smtClean="0">
                <a:solidFill>
                  <a:schemeClr val="tx1">
                    <a:lumMod val="65000"/>
                    <a:lumOff val="35000"/>
                  </a:schemeClr>
                </a:solidFill>
              </a:rPr>
              <a:t>The </a:t>
            </a:r>
            <a:r>
              <a:rPr lang="en-US" sz="2800" dirty="0" err="1" smtClean="0">
                <a:solidFill>
                  <a:srgbClr val="0070C0"/>
                </a:solidFill>
              </a:rPr>
              <a:t>ISOLearn</a:t>
            </a:r>
            <a:r>
              <a:rPr lang="en-US" sz="2800" dirty="0" smtClean="0">
                <a:solidFill>
                  <a:srgbClr val="0070C0"/>
                </a:solidFill>
              </a:rPr>
              <a:t> Quality Label </a:t>
            </a:r>
            <a:r>
              <a:rPr lang="en-US" sz="2800" dirty="0" smtClean="0">
                <a:solidFill>
                  <a:schemeClr val="tx1">
                    <a:lumMod val="65000"/>
                    <a:lumOff val="35000"/>
                  </a:schemeClr>
                </a:solidFill>
              </a:rPr>
              <a:t>will establish </a:t>
            </a:r>
            <a:r>
              <a:rPr lang="en-US" sz="2800" dirty="0" smtClean="0">
                <a:solidFill>
                  <a:srgbClr val="0070C0"/>
                </a:solidFill>
              </a:rPr>
              <a:t>quality standards and assessment procedures and instruments to be used for evaluating whether HEI education and training programmes correspond to the </a:t>
            </a:r>
            <a:r>
              <a:rPr lang="en-US" sz="2800" dirty="0" err="1" smtClean="0">
                <a:solidFill>
                  <a:srgbClr val="0070C0"/>
                </a:solidFill>
              </a:rPr>
              <a:t>ISOLearn</a:t>
            </a:r>
            <a:r>
              <a:rPr lang="en-US" sz="2800" dirty="0" smtClean="0">
                <a:solidFill>
                  <a:srgbClr val="0070C0"/>
                </a:solidFill>
              </a:rPr>
              <a:t> standards</a:t>
            </a:r>
            <a:r>
              <a:rPr lang="en-US" sz="2800" dirty="0" smtClean="0">
                <a:solidFill>
                  <a:schemeClr val="tx1">
                    <a:lumMod val="65000"/>
                    <a:lumOff val="35000"/>
                  </a:schemeClr>
                </a:solidFill>
              </a:rPr>
              <a:t> regarding the accessibility of these groups to their learning offer.</a:t>
            </a:r>
            <a:endParaRPr lang="en-US" sz="2800" b="1" dirty="0" smtClean="0">
              <a:solidFill>
                <a:schemeClr val="tx1">
                  <a:lumMod val="65000"/>
                  <a:lumOff val="35000"/>
                </a:schemeClr>
              </a:solidFill>
            </a:endParaRP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064525"/>
            <a:ext cx="9080050" cy="6032310"/>
          </a:xfrm>
        </p:spPr>
        <p:txBody>
          <a:bodyPr>
            <a:normAutofit fontScale="77500" lnSpcReduction="20000"/>
          </a:bodyPr>
          <a:lstStyle/>
          <a:p>
            <a:pPr marL="0" indent="3175">
              <a:buNone/>
            </a:pPr>
            <a:r>
              <a:rPr lang="en-US" sz="3600" b="1" dirty="0" smtClean="0">
                <a:solidFill>
                  <a:schemeClr val="tx1">
                    <a:lumMod val="65000"/>
                    <a:lumOff val="35000"/>
                  </a:schemeClr>
                </a:solidFill>
              </a:rPr>
              <a:t>Innovation and social learning in HEI (III)</a:t>
            </a:r>
          </a:p>
          <a:p>
            <a:pPr marL="0" indent="0">
              <a:buNone/>
            </a:pPr>
            <a:endParaRPr lang="en-US" sz="1500" dirty="0" smtClean="0">
              <a:solidFill>
                <a:schemeClr val="tx1">
                  <a:lumMod val="65000"/>
                  <a:lumOff val="35000"/>
                </a:schemeClr>
              </a:solidFill>
            </a:endParaRPr>
          </a:p>
          <a:p>
            <a:pPr marL="0" indent="0">
              <a:buNone/>
            </a:pPr>
            <a:r>
              <a:rPr lang="en-US" sz="3100" b="1" dirty="0" smtClean="0">
                <a:solidFill>
                  <a:srgbClr val="0070C0"/>
                </a:solidFill>
              </a:rPr>
              <a:t>Main expected impact:</a:t>
            </a:r>
            <a:endParaRPr lang="en-US" sz="3100" b="1" dirty="0" smtClean="0"/>
          </a:p>
          <a:p>
            <a:pPr lvl="0"/>
            <a:r>
              <a:rPr lang="en-US" sz="3100" dirty="0" smtClean="0">
                <a:solidFill>
                  <a:schemeClr val="tx1">
                    <a:lumMod val="65000"/>
                    <a:lumOff val="35000"/>
                  </a:schemeClr>
                </a:solidFill>
              </a:rPr>
              <a:t>To facilitate, at a national level, the </a:t>
            </a:r>
            <a:r>
              <a:rPr lang="en-US" sz="3100" dirty="0" smtClean="0">
                <a:solidFill>
                  <a:srgbClr val="0070C0"/>
                </a:solidFill>
              </a:rPr>
              <a:t>adequate development of HE courses in order to better serve visual and hearing-impaired persons</a:t>
            </a:r>
            <a:r>
              <a:rPr lang="en-US" sz="3100" dirty="0" smtClean="0"/>
              <a:t>.</a:t>
            </a:r>
            <a:endParaRPr lang="en-US" sz="3100" b="1" dirty="0" smtClean="0"/>
          </a:p>
          <a:p>
            <a:pPr lvl="0"/>
            <a:r>
              <a:rPr lang="en-US" sz="3100" dirty="0" smtClean="0">
                <a:solidFill>
                  <a:schemeClr val="tx1">
                    <a:lumMod val="65000"/>
                    <a:lumOff val="35000"/>
                  </a:schemeClr>
                </a:solidFill>
              </a:rPr>
              <a:t>To promote the exchange of good practices and the </a:t>
            </a:r>
            <a:r>
              <a:rPr lang="en-US" sz="3100" dirty="0" smtClean="0">
                <a:solidFill>
                  <a:srgbClr val="0070C0"/>
                </a:solidFill>
              </a:rPr>
              <a:t>level of quality, among different European countries on the pedagogical methodologies</a:t>
            </a:r>
            <a:r>
              <a:rPr lang="en-US" sz="3100" dirty="0" smtClean="0">
                <a:solidFill>
                  <a:schemeClr val="tx1">
                    <a:lumMod val="65000"/>
                    <a:lumOff val="35000"/>
                  </a:schemeClr>
                </a:solidFill>
              </a:rPr>
              <a:t> to use on HE courses offered to visual and hearing-impaired persons.</a:t>
            </a:r>
            <a:endParaRPr lang="en-US" sz="3100" b="1" dirty="0" smtClean="0">
              <a:solidFill>
                <a:schemeClr val="tx1">
                  <a:lumMod val="65000"/>
                  <a:lumOff val="35000"/>
                </a:schemeClr>
              </a:solidFill>
            </a:endParaRPr>
          </a:p>
          <a:p>
            <a:pPr lvl="0"/>
            <a:r>
              <a:rPr lang="en-US" sz="3100" dirty="0" smtClean="0">
                <a:solidFill>
                  <a:schemeClr val="tx1">
                    <a:lumMod val="65000"/>
                    <a:lumOff val="35000"/>
                  </a:schemeClr>
                </a:solidFill>
              </a:rPr>
              <a:t>To promote </a:t>
            </a:r>
            <a:r>
              <a:rPr lang="en-US" sz="3100" dirty="0" smtClean="0">
                <a:solidFill>
                  <a:srgbClr val="0070C0"/>
                </a:solidFill>
              </a:rPr>
              <a:t>virtual and/or physical mobility of visual and hearing-impaired persons </a:t>
            </a:r>
            <a:r>
              <a:rPr lang="en-US" sz="3100" dirty="0" smtClean="0">
                <a:solidFill>
                  <a:schemeClr val="tx1">
                    <a:lumMod val="65000"/>
                    <a:lumOff val="35000"/>
                  </a:schemeClr>
                </a:solidFill>
              </a:rPr>
              <a:t>within the European higher education system.</a:t>
            </a:r>
            <a:endParaRPr lang="en-US" sz="3100" b="1" dirty="0" smtClean="0">
              <a:solidFill>
                <a:schemeClr val="tx1">
                  <a:lumMod val="65000"/>
                  <a:lumOff val="35000"/>
                </a:schemeClr>
              </a:solidFill>
            </a:endParaRPr>
          </a:p>
          <a:p>
            <a:pPr marL="0" lvl="0" indent="0">
              <a:buNone/>
            </a:pPr>
            <a:endParaRPr lang="en-US" sz="1500" b="1" dirty="0" smtClean="0"/>
          </a:p>
          <a:p>
            <a:pPr marL="0" lvl="0" indent="0">
              <a:buNone/>
            </a:pPr>
            <a:r>
              <a:rPr lang="en-US" sz="3100" b="1" dirty="0" smtClean="0">
                <a:solidFill>
                  <a:srgbClr val="E17F00"/>
                </a:solidFill>
              </a:rPr>
              <a:t>Suggestion:</a:t>
            </a:r>
            <a:r>
              <a:rPr lang="en-US" sz="3100" b="1" dirty="0" smtClean="0"/>
              <a:t> </a:t>
            </a:r>
            <a:r>
              <a:rPr lang="en-US" sz="3100" dirty="0" smtClean="0">
                <a:solidFill>
                  <a:schemeClr val="tx1">
                    <a:lumMod val="65000"/>
                    <a:lumOff val="35000"/>
                  </a:schemeClr>
                </a:solidFill>
              </a:rPr>
              <a:t>the project ended last year but the results are not yet published on Erasmus+ Project results platform. When the results will be available, it would be interesting to </a:t>
            </a:r>
            <a:r>
              <a:rPr lang="en-US" sz="3100" dirty="0" smtClean="0">
                <a:solidFill>
                  <a:schemeClr val="tx1">
                    <a:lumMod val="65000"/>
                    <a:lumOff val="35000"/>
                  </a:schemeClr>
                </a:solidFill>
              </a:rPr>
              <a:t>look through </a:t>
            </a:r>
            <a:r>
              <a:rPr lang="en-US" sz="3100" dirty="0" smtClean="0">
                <a:solidFill>
                  <a:schemeClr val="tx1">
                    <a:lumMod val="65000"/>
                    <a:lumOff val="35000"/>
                  </a:schemeClr>
                </a:solidFill>
              </a:rPr>
              <a:t>the main outputs of the project and in particular to find information about the promotion of virtual and (or) physical mobility for visual and hearing-impaired persons.</a:t>
            </a: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596788"/>
            <a:ext cx="9080050" cy="5336275"/>
          </a:xfrm>
        </p:spPr>
        <p:txBody>
          <a:bodyPr>
            <a:normAutofit/>
          </a:bodyPr>
          <a:lstStyle/>
          <a:p>
            <a:pPr marL="0" indent="0">
              <a:buNone/>
            </a:pPr>
            <a:r>
              <a:rPr lang="en-GB" sz="2600" b="1" dirty="0" smtClean="0">
                <a:solidFill>
                  <a:srgbClr val="E17F00"/>
                </a:solidFill>
              </a:rPr>
              <a:t>Project which could be interesting to institutions, responsible for the development of national strategies aiming to increase the access of disadvantage groups in HE as well as for HEIs:</a:t>
            </a:r>
          </a:p>
          <a:p>
            <a:pPr marL="0" indent="0">
              <a:buNone/>
            </a:pPr>
            <a:endParaRPr lang="en-GB" sz="1000" dirty="0" smtClean="0">
              <a:solidFill>
                <a:schemeClr val="tx1">
                  <a:lumMod val="65000"/>
                  <a:lumOff val="35000"/>
                </a:schemeClr>
              </a:solidFill>
            </a:endParaRPr>
          </a:p>
          <a:p>
            <a:pPr marL="12700" indent="-12700">
              <a:buNone/>
            </a:pPr>
            <a:r>
              <a:rPr lang="en-GB" sz="2500" b="1" dirty="0" smtClean="0">
                <a:solidFill>
                  <a:schemeClr val="tx1">
                    <a:lumMod val="65000"/>
                    <a:lumOff val="35000"/>
                  </a:schemeClr>
                </a:solidFill>
              </a:rPr>
              <a:t>UNIALL – Accessibility of Higher Education for Students with Special Needs </a:t>
            </a:r>
          </a:p>
          <a:p>
            <a:pPr marL="12700" indent="-12700">
              <a:buNone/>
            </a:pPr>
            <a:endParaRPr lang="en-US" sz="1000" b="1" dirty="0" smtClean="0">
              <a:solidFill>
                <a:schemeClr val="tx1">
                  <a:lumMod val="65000"/>
                  <a:lumOff val="35000"/>
                </a:schemeClr>
              </a:solidFill>
            </a:endParaRPr>
          </a:p>
          <a:p>
            <a:pPr>
              <a:buNone/>
            </a:pPr>
            <a:r>
              <a:rPr lang="en-GB" sz="2500" b="1" dirty="0" smtClean="0">
                <a:solidFill>
                  <a:srgbClr val="0070C0"/>
                </a:solidFill>
              </a:rPr>
              <a:t>No. </a:t>
            </a:r>
            <a:r>
              <a:rPr lang="en-GB" sz="2500" dirty="0" smtClean="0">
                <a:solidFill>
                  <a:schemeClr val="tx1">
                    <a:lumMod val="65000"/>
                    <a:lumOff val="35000"/>
                  </a:schemeClr>
                </a:solidFill>
              </a:rPr>
              <a:t>2015-1-SK01-KA203-008959 </a:t>
            </a:r>
            <a:endParaRPr lang="en-US" sz="2500" dirty="0" smtClean="0">
              <a:solidFill>
                <a:schemeClr val="tx1">
                  <a:lumMod val="65000"/>
                  <a:lumOff val="35000"/>
                </a:schemeClr>
              </a:solidFill>
            </a:endParaRPr>
          </a:p>
          <a:p>
            <a:pPr>
              <a:buNone/>
            </a:pPr>
            <a:r>
              <a:rPr lang="en-GB" sz="2500" b="1" dirty="0" smtClean="0">
                <a:solidFill>
                  <a:srgbClr val="0070C0"/>
                </a:solidFill>
              </a:rPr>
              <a:t>Duration: </a:t>
            </a:r>
            <a:r>
              <a:rPr lang="en-GB" sz="2500" dirty="0" smtClean="0">
                <a:solidFill>
                  <a:schemeClr val="tx1">
                    <a:lumMod val="65000"/>
                    <a:lumOff val="35000"/>
                  </a:schemeClr>
                </a:solidFill>
              </a:rPr>
              <a:t>3 years (01-09-2015 – 30-06-2018)</a:t>
            </a:r>
            <a:endParaRPr lang="en-US" sz="2500" dirty="0" smtClean="0">
              <a:solidFill>
                <a:schemeClr val="tx1">
                  <a:lumMod val="65000"/>
                  <a:lumOff val="35000"/>
                </a:schemeClr>
              </a:solidFill>
            </a:endParaRPr>
          </a:p>
          <a:p>
            <a:pPr>
              <a:buNone/>
            </a:pPr>
            <a:r>
              <a:rPr lang="en-GB" sz="2500" b="1" dirty="0" smtClean="0">
                <a:solidFill>
                  <a:srgbClr val="0070C0"/>
                </a:solidFill>
              </a:rPr>
              <a:t>EC Grant: </a:t>
            </a:r>
            <a:r>
              <a:rPr lang="en-GB" sz="2500" dirty="0" smtClean="0">
                <a:solidFill>
                  <a:schemeClr val="tx1">
                    <a:lumMod val="65000"/>
                    <a:lumOff val="35000"/>
                  </a:schemeClr>
                </a:solidFill>
              </a:rPr>
              <a:t>245,900 EUR</a:t>
            </a:r>
            <a:endParaRPr lang="en-US" sz="2500" dirty="0" smtClean="0">
              <a:solidFill>
                <a:schemeClr val="tx1">
                  <a:lumMod val="65000"/>
                  <a:lumOff val="35000"/>
                </a:schemeClr>
              </a:solidFill>
            </a:endParaRPr>
          </a:p>
          <a:p>
            <a:pPr marL="0" indent="4763">
              <a:buNone/>
            </a:pPr>
            <a:r>
              <a:rPr lang="en-GB" sz="2500" b="1" dirty="0" smtClean="0">
                <a:solidFill>
                  <a:srgbClr val="0070C0"/>
                </a:solidFill>
              </a:rPr>
              <a:t>Coordinator: </a:t>
            </a:r>
            <a:r>
              <a:rPr lang="en-GB" sz="2500" dirty="0" err="1" smtClean="0">
                <a:solidFill>
                  <a:schemeClr val="tx1">
                    <a:lumMod val="65000"/>
                    <a:lumOff val="35000"/>
                  </a:schemeClr>
                </a:solidFill>
              </a:rPr>
              <a:t>Slovenska</a:t>
            </a:r>
            <a:r>
              <a:rPr lang="en-GB" sz="2500" dirty="0" smtClean="0">
                <a:solidFill>
                  <a:schemeClr val="tx1">
                    <a:lumMod val="65000"/>
                    <a:lumOff val="35000"/>
                  </a:schemeClr>
                </a:solidFill>
              </a:rPr>
              <a:t> </a:t>
            </a:r>
            <a:r>
              <a:rPr lang="en-GB" sz="2500" dirty="0" err="1" smtClean="0">
                <a:solidFill>
                  <a:schemeClr val="tx1">
                    <a:lumMod val="65000"/>
                    <a:lumOff val="35000"/>
                  </a:schemeClr>
                </a:solidFill>
              </a:rPr>
              <a:t>Technicka</a:t>
            </a:r>
            <a:r>
              <a:rPr lang="en-GB" sz="2500" dirty="0" smtClean="0">
                <a:solidFill>
                  <a:schemeClr val="tx1">
                    <a:lumMod val="65000"/>
                    <a:lumOff val="35000"/>
                  </a:schemeClr>
                </a:solidFill>
              </a:rPr>
              <a:t> </a:t>
            </a:r>
            <a:r>
              <a:rPr lang="en-GB" sz="2500" dirty="0" err="1" smtClean="0">
                <a:solidFill>
                  <a:schemeClr val="tx1">
                    <a:lumMod val="65000"/>
                    <a:lumOff val="35000"/>
                  </a:schemeClr>
                </a:solidFill>
              </a:rPr>
              <a:t>Univerzita</a:t>
            </a:r>
            <a:r>
              <a:rPr lang="en-GB" sz="2500" dirty="0" smtClean="0">
                <a:solidFill>
                  <a:schemeClr val="tx1">
                    <a:lumMod val="65000"/>
                    <a:lumOff val="35000"/>
                  </a:schemeClr>
                </a:solidFill>
              </a:rPr>
              <a:t> v </a:t>
            </a:r>
            <a:r>
              <a:rPr lang="en-GB" sz="2500" dirty="0" err="1" smtClean="0">
                <a:solidFill>
                  <a:schemeClr val="tx1">
                    <a:lumMod val="65000"/>
                    <a:lumOff val="35000"/>
                  </a:schemeClr>
                </a:solidFill>
              </a:rPr>
              <a:t>Bratislave</a:t>
            </a:r>
            <a:r>
              <a:rPr lang="en-GB" sz="2500" dirty="0" smtClean="0">
                <a:solidFill>
                  <a:schemeClr val="tx1">
                    <a:lumMod val="65000"/>
                    <a:lumOff val="35000"/>
                  </a:schemeClr>
                </a:solidFill>
              </a:rPr>
              <a:t> (Slovakia)</a:t>
            </a:r>
            <a:endParaRPr lang="en-US" sz="2500" dirty="0" smtClean="0">
              <a:solidFill>
                <a:schemeClr val="tx1">
                  <a:lumMod val="65000"/>
                  <a:lumOff val="35000"/>
                </a:schemeClr>
              </a:solidFill>
            </a:endParaRPr>
          </a:p>
          <a:p>
            <a:pPr marL="0" indent="0">
              <a:buNone/>
            </a:pPr>
            <a:r>
              <a:rPr lang="en-GB" sz="2500" b="1" dirty="0" smtClean="0">
                <a:solidFill>
                  <a:srgbClr val="0070C0"/>
                </a:solidFill>
              </a:rPr>
              <a:t>3 partners:</a:t>
            </a:r>
            <a:r>
              <a:rPr lang="en-GB" sz="2500" dirty="0" smtClean="0">
                <a:solidFill>
                  <a:srgbClr val="0070C0"/>
                </a:solidFill>
              </a:rPr>
              <a:t> </a:t>
            </a:r>
            <a:r>
              <a:rPr lang="en-GB" sz="2500" dirty="0" smtClean="0">
                <a:solidFill>
                  <a:schemeClr val="tx1">
                    <a:lumMod val="65000"/>
                    <a:lumOff val="35000"/>
                  </a:schemeClr>
                </a:solidFill>
              </a:rPr>
              <a:t>Italy (1), Czech Republic (2)</a:t>
            </a:r>
            <a:endParaRPr lang="en-US" sz="2500" b="1" dirty="0" smtClean="0">
              <a:solidFill>
                <a:schemeClr val="tx1">
                  <a:lumMod val="65000"/>
                  <a:lumOff val="35000"/>
                </a:schemeClr>
              </a:solidFill>
            </a:endParaRPr>
          </a:p>
          <a:p>
            <a:pPr marL="0" indent="0">
              <a:buNone/>
            </a:pPr>
            <a:endParaRPr lang="en-US" sz="2800" dirty="0" smtClean="0">
              <a:solidFill>
                <a:schemeClr val="tx1">
                  <a:lumMod val="65000"/>
                  <a:lumOff val="35000"/>
                </a:schemeClr>
              </a:solidFill>
            </a:endParaRPr>
          </a:p>
        </p:txBody>
      </p:sp>
      <p:pic>
        <p:nvPicPr>
          <p:cNvPr id="4" name="Picture 4"/>
          <p:cNvPicPr>
            <a:picLocks noChangeAspect="1" noChangeArrowheads="1"/>
          </p:cNvPicPr>
          <p:nvPr/>
        </p:nvPicPr>
        <p:blipFill>
          <a:blip r:embed="rId3"/>
          <a:srcRect/>
          <a:stretch>
            <a:fillRect/>
          </a:stretch>
        </p:blipFill>
        <p:spPr bwMode="auto">
          <a:xfrm>
            <a:off x="6956943" y="4476466"/>
            <a:ext cx="434457" cy="564234"/>
          </a:xfrm>
          <a:prstGeom prst="rect">
            <a:avLst/>
          </a:prstGeom>
          <a:noFill/>
          <a:ln w="9525">
            <a:noFill/>
            <a:miter lim="800000"/>
            <a:headEnd/>
            <a:tailEnd/>
          </a:ln>
          <a:effectLst/>
        </p:spPr>
      </p:pic>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596788"/>
            <a:ext cx="9080050" cy="5800298"/>
          </a:xfrm>
        </p:spPr>
        <p:txBody>
          <a:bodyPr>
            <a:normAutofit fontScale="77500" lnSpcReduction="20000"/>
          </a:bodyPr>
          <a:lstStyle/>
          <a:p>
            <a:pPr marL="0" indent="3175">
              <a:buNone/>
            </a:pPr>
            <a:r>
              <a:rPr lang="en-US" sz="3600" b="1" dirty="0" smtClean="0">
                <a:solidFill>
                  <a:schemeClr val="tx1">
                    <a:lumMod val="65000"/>
                    <a:lumOff val="35000"/>
                  </a:schemeClr>
                </a:solidFill>
              </a:rPr>
              <a:t>UNIALL – Accessibility of Higher Education for Students with Special Needs (II)</a:t>
            </a:r>
          </a:p>
          <a:p>
            <a:pPr marL="0" indent="0">
              <a:buNone/>
            </a:pPr>
            <a:endParaRPr lang="en-US" sz="1300" dirty="0" smtClean="0">
              <a:solidFill>
                <a:schemeClr val="tx1">
                  <a:lumMod val="65000"/>
                  <a:lumOff val="35000"/>
                </a:schemeClr>
              </a:solidFill>
            </a:endParaRPr>
          </a:p>
          <a:p>
            <a:pPr marL="0" indent="0">
              <a:buNone/>
            </a:pPr>
            <a:r>
              <a:rPr lang="en-US" sz="3100" b="1" dirty="0" smtClean="0">
                <a:solidFill>
                  <a:srgbClr val="0070C0"/>
                </a:solidFill>
              </a:rPr>
              <a:t>The objective: </a:t>
            </a:r>
            <a:r>
              <a:rPr lang="en-US" sz="3100" dirty="0" smtClean="0">
                <a:solidFill>
                  <a:schemeClr val="tx1">
                    <a:lumMod val="65000"/>
                    <a:lumOff val="35000"/>
                  </a:schemeClr>
                </a:solidFill>
              </a:rPr>
              <a:t>systematic development, testing, and examination of </a:t>
            </a:r>
            <a:r>
              <a:rPr lang="en-US" sz="3100" dirty="0" smtClean="0">
                <a:solidFill>
                  <a:srgbClr val="0070C0"/>
                </a:solidFill>
              </a:rPr>
              <a:t>effective inclusive methodology to ensure access for under-represented groups in HE</a:t>
            </a:r>
            <a:r>
              <a:rPr lang="en-US" sz="3100" dirty="0" smtClean="0">
                <a:solidFill>
                  <a:schemeClr val="tx1">
                    <a:lumMod val="65000"/>
                    <a:lumOff val="35000"/>
                  </a:schemeClr>
                </a:solidFill>
              </a:rPr>
              <a:t>, in particular through student-centered learning and by providing relevant support, guidance and counselling.</a:t>
            </a:r>
            <a:endParaRPr lang="en-US" sz="3100" b="1" dirty="0" smtClean="0">
              <a:solidFill>
                <a:schemeClr val="tx1">
                  <a:lumMod val="65000"/>
                  <a:lumOff val="35000"/>
                </a:schemeClr>
              </a:solidFill>
            </a:endParaRPr>
          </a:p>
          <a:p>
            <a:pPr>
              <a:buNone/>
            </a:pPr>
            <a:endParaRPr lang="en-US" sz="1300" b="1" dirty="0" smtClean="0">
              <a:solidFill>
                <a:srgbClr val="0070C0"/>
              </a:solidFill>
            </a:endParaRPr>
          </a:p>
          <a:p>
            <a:pPr>
              <a:buNone/>
            </a:pPr>
            <a:r>
              <a:rPr lang="en-US" sz="3100" b="1" dirty="0" smtClean="0">
                <a:solidFill>
                  <a:srgbClr val="0070C0"/>
                </a:solidFill>
              </a:rPr>
              <a:t>Expected results:</a:t>
            </a:r>
          </a:p>
          <a:p>
            <a:pPr>
              <a:buFont typeface="Arial" pitchFamily="34" charset="0"/>
              <a:buChar char="•"/>
            </a:pPr>
            <a:r>
              <a:rPr lang="en-US" sz="3100" dirty="0" smtClean="0">
                <a:solidFill>
                  <a:schemeClr val="tx1">
                    <a:lumMod val="65000"/>
                    <a:lumOff val="35000"/>
                  </a:schemeClr>
                </a:solidFill>
              </a:rPr>
              <a:t>development of </a:t>
            </a:r>
            <a:r>
              <a:rPr lang="en-US" sz="3100" dirty="0" smtClean="0">
                <a:solidFill>
                  <a:srgbClr val="0070C0"/>
                </a:solidFill>
              </a:rPr>
              <a:t>common framework for national strategies and action plans </a:t>
            </a:r>
            <a:r>
              <a:rPr lang="en-US" sz="3100" dirty="0" smtClean="0">
                <a:solidFill>
                  <a:schemeClr val="tx1">
                    <a:lumMod val="65000"/>
                    <a:lumOff val="35000"/>
                  </a:schemeClr>
                </a:solidFill>
              </a:rPr>
              <a:t>with aim to increase the access, participation and completion rates of disadvantaged groups in HE. The project results and outputs will be used for effective mapping and evaluation of overall accessibility of HE by </a:t>
            </a:r>
            <a:r>
              <a:rPr lang="en-US" sz="3100" dirty="0" smtClean="0">
                <a:solidFill>
                  <a:srgbClr val="0070C0"/>
                </a:solidFill>
              </a:rPr>
              <a:t>Access Audits Tool</a:t>
            </a:r>
            <a:r>
              <a:rPr lang="en-US" sz="3100" dirty="0" smtClean="0">
                <a:solidFill>
                  <a:schemeClr val="tx1">
                    <a:lumMod val="65000"/>
                    <a:lumOff val="35000"/>
                  </a:schemeClr>
                </a:solidFill>
              </a:rPr>
              <a:t>. </a:t>
            </a:r>
          </a:p>
          <a:p>
            <a:pPr>
              <a:buFont typeface="Arial" pitchFamily="34" charset="0"/>
              <a:buChar char="•"/>
            </a:pPr>
            <a:r>
              <a:rPr lang="en-US" sz="3100" dirty="0" smtClean="0">
                <a:solidFill>
                  <a:srgbClr val="0070C0"/>
                </a:solidFill>
              </a:rPr>
              <a:t>tools for improvement of the support services </a:t>
            </a:r>
            <a:r>
              <a:rPr lang="en-US" sz="3100" dirty="0" smtClean="0">
                <a:solidFill>
                  <a:schemeClr val="tx1">
                    <a:lumMod val="65000"/>
                    <a:lumOff val="35000"/>
                  </a:schemeClr>
                </a:solidFill>
              </a:rPr>
              <a:t>for students with special needs in HE, including access to information (university websites, AIS system, Virtual guide) will be created.</a:t>
            </a:r>
            <a:r>
              <a:rPr lang="en-GB" sz="3100" dirty="0" smtClean="0">
                <a:solidFill>
                  <a:schemeClr val="tx1">
                    <a:lumMod val="65000"/>
                    <a:lumOff val="35000"/>
                  </a:schemeClr>
                </a:solidFill>
              </a:rPr>
              <a:t> </a:t>
            </a: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774209"/>
            <a:ext cx="9080050" cy="4981433"/>
          </a:xfrm>
        </p:spPr>
        <p:txBody>
          <a:bodyPr>
            <a:normAutofit fontScale="77500" lnSpcReduction="20000"/>
          </a:bodyPr>
          <a:lstStyle/>
          <a:p>
            <a:pPr marL="0" indent="3175">
              <a:buNone/>
            </a:pPr>
            <a:r>
              <a:rPr lang="en-US" sz="3600" b="1" dirty="0" smtClean="0">
                <a:solidFill>
                  <a:schemeClr val="tx1">
                    <a:lumMod val="65000"/>
                    <a:lumOff val="35000"/>
                  </a:schemeClr>
                </a:solidFill>
              </a:rPr>
              <a:t>UNIALL – Accessibility of Higher Education for Students with Special Needs (III)</a:t>
            </a:r>
          </a:p>
          <a:p>
            <a:pPr>
              <a:buNone/>
            </a:pPr>
            <a:endParaRPr lang="en-US" sz="1300" b="1" dirty="0" smtClean="0">
              <a:solidFill>
                <a:srgbClr val="0070C0"/>
              </a:solidFill>
            </a:endParaRPr>
          </a:p>
          <a:p>
            <a:pPr>
              <a:buNone/>
            </a:pPr>
            <a:r>
              <a:rPr lang="en-US" sz="3100" b="1" dirty="0" smtClean="0">
                <a:solidFill>
                  <a:srgbClr val="0070C0"/>
                </a:solidFill>
              </a:rPr>
              <a:t>Expected results:</a:t>
            </a:r>
          </a:p>
          <a:p>
            <a:pPr>
              <a:buFont typeface="Arial" pitchFamily="34" charset="0"/>
              <a:buChar char="•"/>
            </a:pPr>
            <a:r>
              <a:rPr lang="en-US" sz="3100" dirty="0" smtClean="0">
                <a:solidFill>
                  <a:schemeClr val="tx1">
                    <a:lumMod val="65000"/>
                    <a:lumOff val="35000"/>
                  </a:schemeClr>
                </a:solidFill>
              </a:rPr>
              <a:t>the </a:t>
            </a:r>
            <a:r>
              <a:rPr lang="en-US" sz="3100" dirty="0" smtClean="0">
                <a:solidFill>
                  <a:srgbClr val="0070C0"/>
                </a:solidFill>
              </a:rPr>
              <a:t>publication of case studies of inclusive higher education in Europe </a:t>
            </a:r>
            <a:r>
              <a:rPr lang="en-US" sz="3100" dirty="0" smtClean="0">
                <a:solidFill>
                  <a:schemeClr val="tx1">
                    <a:lumMod val="65000"/>
                    <a:lumOff val="35000"/>
                  </a:schemeClr>
                </a:solidFill>
              </a:rPr>
              <a:t>as collection of examples of the best practices that can help other universities to make accessibility improvements will be prepared. The overall methodology for creation of accessible HE will be elaborated as “</a:t>
            </a:r>
            <a:r>
              <a:rPr lang="en-US" sz="3100" dirty="0" smtClean="0">
                <a:solidFill>
                  <a:srgbClr val="0070C0"/>
                </a:solidFill>
              </a:rPr>
              <a:t>Handbook on Universal Accessibility of Higher Education</a:t>
            </a:r>
            <a:r>
              <a:rPr lang="en-US" sz="3100" dirty="0" smtClean="0">
                <a:solidFill>
                  <a:schemeClr val="tx1">
                    <a:lumMod val="65000"/>
                    <a:lumOff val="35000"/>
                  </a:schemeClr>
                </a:solidFill>
              </a:rPr>
              <a:t>“ that can be used at various European universities.</a:t>
            </a:r>
          </a:p>
          <a:p>
            <a:pPr>
              <a:buNone/>
            </a:pPr>
            <a:endParaRPr lang="en-US" sz="1300" dirty="0" smtClean="0">
              <a:solidFill>
                <a:schemeClr val="tx1">
                  <a:lumMod val="65000"/>
                  <a:lumOff val="35000"/>
                </a:schemeClr>
              </a:solidFill>
            </a:endParaRPr>
          </a:p>
          <a:p>
            <a:pPr marL="0" indent="4763">
              <a:buNone/>
            </a:pPr>
            <a:r>
              <a:rPr lang="en-US" sz="3100" b="1" dirty="0" smtClean="0">
                <a:solidFill>
                  <a:srgbClr val="E17F00"/>
                </a:solidFill>
              </a:rPr>
              <a:t>Suggestion:</a:t>
            </a:r>
            <a:r>
              <a:rPr lang="en-US" sz="3100" b="1" dirty="0" smtClean="0"/>
              <a:t> </a:t>
            </a:r>
            <a:r>
              <a:rPr lang="en-US" sz="3100" dirty="0" smtClean="0">
                <a:solidFill>
                  <a:schemeClr val="tx1">
                    <a:lumMod val="65000"/>
                    <a:lumOff val="35000"/>
                  </a:schemeClr>
                </a:solidFill>
              </a:rPr>
              <a:t>this project might be very interesting and useful to: institutions, responsible for the development of national strategies aiming to increase the access of disadvantage groups in HE; institutions responsible for the implementation of the Bologna process; HEIs, willing to improve the support services to students with special needs.</a:t>
            </a:r>
            <a:endParaRPr lang="en-US" sz="3100" b="1" dirty="0" smtClean="0">
              <a:solidFill>
                <a:schemeClr val="tx1">
                  <a:lumMod val="65000"/>
                  <a:lumOff val="35000"/>
                </a:schemeClr>
              </a:solidFill>
            </a:endParaRP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2461003"/>
            <a:ext cx="9080050" cy="2674961"/>
          </a:xfrm>
        </p:spPr>
        <p:txBody>
          <a:bodyPr>
            <a:normAutofit/>
          </a:bodyPr>
          <a:lstStyle/>
          <a:p>
            <a:pPr marL="0" indent="0">
              <a:buNone/>
            </a:pPr>
            <a:r>
              <a:rPr lang="en-GB" sz="3000" b="1" dirty="0" smtClean="0">
                <a:solidFill>
                  <a:srgbClr val="E17F00"/>
                </a:solidFill>
              </a:rPr>
              <a:t>Projects, which might be interesting for HEIs in general:</a:t>
            </a:r>
          </a:p>
          <a:p>
            <a:pPr marL="0" indent="0">
              <a:buNone/>
            </a:pPr>
            <a:endParaRPr lang="en-GB" sz="800" dirty="0" smtClean="0">
              <a:solidFill>
                <a:schemeClr val="tx1">
                  <a:lumMod val="65000"/>
                  <a:lumOff val="35000"/>
                </a:schemeClr>
              </a:solidFill>
            </a:endParaRPr>
          </a:p>
          <a:p>
            <a:pPr marL="695325" lvl="0" indent="-514350">
              <a:buFont typeface="+mj-lt"/>
              <a:buAutoNum type="arabicPeriod"/>
            </a:pPr>
            <a:r>
              <a:rPr lang="en-GB" sz="2800" b="1" dirty="0" smtClean="0">
                <a:solidFill>
                  <a:schemeClr val="tx1">
                    <a:lumMod val="65000"/>
                    <a:lumOff val="35000"/>
                  </a:schemeClr>
                </a:solidFill>
              </a:rPr>
              <a:t>MOOC Accessibility Partnership</a:t>
            </a:r>
            <a:endParaRPr lang="en-US" sz="2800" b="1" dirty="0" smtClean="0">
              <a:solidFill>
                <a:schemeClr val="tx1">
                  <a:lumMod val="65000"/>
                  <a:lumOff val="35000"/>
                </a:schemeClr>
              </a:solidFill>
            </a:endParaRPr>
          </a:p>
          <a:p>
            <a:pPr marL="695325" indent="-514350">
              <a:buFont typeface="+mj-lt"/>
              <a:buAutoNum type="arabicPeriod"/>
            </a:pPr>
            <a:r>
              <a:rPr lang="en-GB" sz="2800" b="1" dirty="0" smtClean="0">
                <a:solidFill>
                  <a:schemeClr val="tx1">
                    <a:lumMod val="65000"/>
                    <a:lumOff val="35000"/>
                  </a:schemeClr>
                </a:solidFill>
              </a:rPr>
              <a:t>Universal Design in Higher Education – Licence to Learn</a:t>
            </a:r>
            <a:endParaRPr lang="en-US" sz="2800" b="1" dirty="0" smtClean="0">
              <a:solidFill>
                <a:schemeClr val="tx1">
                  <a:lumMod val="65000"/>
                  <a:lumOff val="35000"/>
                </a:schemeClr>
              </a:solidFill>
            </a:endParaRP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496188"/>
            <a:ext cx="9080050" cy="5145206"/>
          </a:xfrm>
        </p:spPr>
        <p:txBody>
          <a:bodyPr>
            <a:normAutofit fontScale="92500"/>
          </a:bodyPr>
          <a:lstStyle/>
          <a:p>
            <a:pPr marL="0" lvl="0" indent="3175">
              <a:buNone/>
            </a:pPr>
            <a:r>
              <a:rPr lang="en-GB" sz="2800" b="1" dirty="0">
                <a:solidFill>
                  <a:schemeClr val="tx1">
                    <a:lumMod val="65000"/>
                    <a:lumOff val="35000"/>
                  </a:schemeClr>
                </a:solidFill>
              </a:rPr>
              <a:t>1</a:t>
            </a:r>
            <a:r>
              <a:rPr lang="en-GB" sz="2800" b="1" dirty="0" smtClean="0">
                <a:solidFill>
                  <a:schemeClr val="tx1">
                    <a:lumMod val="65000"/>
                    <a:lumOff val="35000"/>
                  </a:schemeClr>
                </a:solidFill>
              </a:rPr>
              <a:t>. </a:t>
            </a:r>
            <a:r>
              <a:rPr lang="en-GB" sz="2800" b="1" dirty="0">
                <a:solidFill>
                  <a:schemeClr val="tx1">
                    <a:lumMod val="65000"/>
                    <a:lumOff val="35000"/>
                  </a:schemeClr>
                </a:solidFill>
              </a:rPr>
              <a:t>MOOC Accessibility </a:t>
            </a:r>
            <a:r>
              <a:rPr lang="en-GB" sz="2800" b="1" dirty="0" smtClean="0">
                <a:solidFill>
                  <a:schemeClr val="tx1">
                    <a:lumMod val="65000"/>
                    <a:lumOff val="35000"/>
                  </a:schemeClr>
                </a:solidFill>
              </a:rPr>
              <a:t>Partnership</a:t>
            </a:r>
            <a:r>
              <a:rPr lang="en-US" sz="2800" b="1" dirty="0" smtClean="0">
                <a:solidFill>
                  <a:schemeClr val="tx1">
                    <a:lumMod val="65000"/>
                    <a:lumOff val="35000"/>
                  </a:schemeClr>
                </a:solidFill>
              </a:rPr>
              <a:t> </a:t>
            </a:r>
            <a:r>
              <a:rPr lang="en-GB" sz="2800" b="1" dirty="0" smtClean="0">
                <a:solidFill>
                  <a:schemeClr val="tx1">
                    <a:lumMod val="65000"/>
                    <a:lumOff val="35000"/>
                  </a:schemeClr>
                </a:solidFill>
              </a:rPr>
              <a:t>(I)</a:t>
            </a:r>
            <a:endParaRPr lang="en-US" sz="2800" b="1" dirty="0" smtClean="0">
              <a:solidFill>
                <a:schemeClr val="tx1">
                  <a:lumMod val="65000"/>
                  <a:lumOff val="35000"/>
                </a:schemeClr>
              </a:solidFill>
            </a:endParaRPr>
          </a:p>
          <a:p>
            <a:pPr marL="0" indent="0">
              <a:buNone/>
            </a:pPr>
            <a:endParaRPr lang="en-GB" sz="1800" dirty="0" smtClean="0">
              <a:solidFill>
                <a:schemeClr val="tx1">
                  <a:lumMod val="65000"/>
                  <a:lumOff val="35000"/>
                </a:schemeClr>
              </a:solidFill>
            </a:endParaRPr>
          </a:p>
          <a:p>
            <a:pPr>
              <a:buNone/>
            </a:pPr>
            <a:r>
              <a:rPr lang="en-GB" sz="2600" b="1" dirty="0" smtClean="0">
                <a:solidFill>
                  <a:srgbClr val="0070C0"/>
                </a:solidFill>
              </a:rPr>
              <a:t>No. </a:t>
            </a:r>
            <a:r>
              <a:rPr lang="en-GB" sz="2600" dirty="0">
                <a:solidFill>
                  <a:schemeClr val="tx1">
                    <a:lumMod val="65000"/>
                    <a:lumOff val="35000"/>
                  </a:schemeClr>
                </a:solidFill>
              </a:rPr>
              <a:t>2014-1-DE01-KA203-000679 </a:t>
            </a:r>
          </a:p>
          <a:p>
            <a:pPr>
              <a:buNone/>
            </a:pPr>
            <a:r>
              <a:rPr lang="en-GB" sz="2600" b="1" dirty="0" smtClean="0">
                <a:solidFill>
                  <a:srgbClr val="0070C0"/>
                </a:solidFill>
              </a:rPr>
              <a:t>Duration: </a:t>
            </a:r>
            <a:r>
              <a:rPr lang="en-GB" sz="2600" dirty="0" smtClean="0">
                <a:solidFill>
                  <a:schemeClr val="tx1">
                    <a:lumMod val="65000"/>
                    <a:lumOff val="35000"/>
                  </a:schemeClr>
                </a:solidFill>
              </a:rPr>
              <a:t>3 years </a:t>
            </a:r>
            <a:r>
              <a:rPr lang="en-GB" sz="2600" dirty="0">
                <a:solidFill>
                  <a:schemeClr val="tx1">
                    <a:lumMod val="65000"/>
                    <a:lumOff val="35000"/>
                  </a:schemeClr>
                </a:solidFill>
              </a:rPr>
              <a:t>(</a:t>
            </a:r>
            <a:r>
              <a:rPr lang="en-GB" sz="2600" dirty="0" smtClean="0">
                <a:solidFill>
                  <a:schemeClr val="tx1">
                    <a:lumMod val="65000"/>
                    <a:lumOff val="35000"/>
                  </a:schemeClr>
                </a:solidFill>
              </a:rPr>
              <a:t>01-09-2014 – 31-08-2017)</a:t>
            </a:r>
            <a:endParaRPr lang="en-US" sz="2600" dirty="0" smtClean="0">
              <a:solidFill>
                <a:schemeClr val="tx1">
                  <a:lumMod val="65000"/>
                  <a:lumOff val="35000"/>
                </a:schemeClr>
              </a:solidFill>
            </a:endParaRPr>
          </a:p>
          <a:p>
            <a:pPr>
              <a:buNone/>
            </a:pPr>
            <a:r>
              <a:rPr lang="en-GB" sz="2600" b="1" dirty="0" smtClean="0">
                <a:solidFill>
                  <a:srgbClr val="0070C0"/>
                </a:solidFill>
              </a:rPr>
              <a:t>EC Grant: </a:t>
            </a:r>
            <a:r>
              <a:rPr lang="en-GB" sz="2600" dirty="0">
                <a:solidFill>
                  <a:schemeClr val="tx1">
                    <a:lumMod val="65000"/>
                    <a:lumOff val="35000"/>
                  </a:schemeClr>
                </a:solidFill>
              </a:rPr>
              <a:t>441,583 </a:t>
            </a:r>
            <a:r>
              <a:rPr lang="en-GB" sz="2600" dirty="0" smtClean="0">
                <a:solidFill>
                  <a:schemeClr val="tx1">
                    <a:lumMod val="65000"/>
                    <a:lumOff val="35000"/>
                  </a:schemeClr>
                </a:solidFill>
              </a:rPr>
              <a:t>EUR</a:t>
            </a:r>
            <a:endParaRPr lang="en-US" sz="2600" dirty="0" smtClean="0">
              <a:solidFill>
                <a:schemeClr val="tx1">
                  <a:lumMod val="65000"/>
                  <a:lumOff val="35000"/>
                </a:schemeClr>
              </a:solidFill>
            </a:endParaRPr>
          </a:p>
          <a:p>
            <a:pPr marL="0" indent="4763">
              <a:buNone/>
            </a:pPr>
            <a:r>
              <a:rPr lang="en-GB" sz="2600" b="1" dirty="0" smtClean="0">
                <a:solidFill>
                  <a:srgbClr val="0070C0"/>
                </a:solidFill>
              </a:rPr>
              <a:t>Coordinator: </a:t>
            </a:r>
            <a:r>
              <a:rPr lang="de-DE" sz="2600" dirty="0">
                <a:solidFill>
                  <a:schemeClr val="tx1">
                    <a:lumMod val="65000"/>
                    <a:lumOff val="35000"/>
                  </a:schemeClr>
                </a:solidFill>
              </a:rPr>
              <a:t>Hochschule der Medien </a:t>
            </a:r>
            <a:r>
              <a:rPr lang="de-DE" sz="2600" dirty="0" smtClean="0">
                <a:solidFill>
                  <a:schemeClr val="tx1">
                    <a:lumMod val="65000"/>
                    <a:lumOff val="35000"/>
                  </a:schemeClr>
                </a:solidFill>
              </a:rPr>
              <a:t>(Germany</a:t>
            </a:r>
            <a:r>
              <a:rPr lang="de-DE" sz="2600" dirty="0">
                <a:solidFill>
                  <a:schemeClr val="tx1">
                    <a:lumMod val="65000"/>
                    <a:lumOff val="35000"/>
                  </a:schemeClr>
                </a:solidFill>
              </a:rPr>
              <a:t>)</a:t>
            </a:r>
          </a:p>
          <a:p>
            <a:pPr marL="0" indent="0">
              <a:buNone/>
            </a:pPr>
            <a:r>
              <a:rPr lang="en-GB" sz="2600" b="1" dirty="0" smtClean="0">
                <a:solidFill>
                  <a:srgbClr val="0070C0"/>
                </a:solidFill>
              </a:rPr>
              <a:t>8 partners:</a:t>
            </a:r>
            <a:r>
              <a:rPr lang="en-GB" sz="2600" dirty="0" smtClean="0">
                <a:solidFill>
                  <a:srgbClr val="0070C0"/>
                </a:solidFill>
              </a:rPr>
              <a:t> </a:t>
            </a:r>
            <a:r>
              <a:rPr lang="en-US" sz="2600" dirty="0" smtClean="0">
                <a:solidFill>
                  <a:schemeClr val="tx1">
                    <a:lumMod val="65000"/>
                    <a:lumOff val="35000"/>
                  </a:schemeClr>
                </a:solidFill>
              </a:rPr>
              <a:t>Norway (1), United Kingdom (2), Ireland (1), Greece (1), France (1), Austria (1), Germany </a:t>
            </a:r>
            <a:r>
              <a:rPr lang="en-GB" sz="2600" dirty="0" smtClean="0">
                <a:solidFill>
                  <a:schemeClr val="tx1">
                    <a:lumMod val="65000"/>
                    <a:lumOff val="35000"/>
                  </a:schemeClr>
                </a:solidFill>
              </a:rPr>
              <a:t>(1)</a:t>
            </a:r>
          </a:p>
          <a:p>
            <a:pPr marL="0" indent="0">
              <a:buNone/>
            </a:pPr>
            <a:r>
              <a:rPr lang="en-GB" sz="2600" b="1" dirty="0" smtClean="0">
                <a:solidFill>
                  <a:srgbClr val="0070C0"/>
                </a:solidFill>
              </a:rPr>
              <a:t>Website</a:t>
            </a:r>
            <a:r>
              <a:rPr lang="en-GB" sz="2600" b="1" dirty="0">
                <a:solidFill>
                  <a:srgbClr val="0070C0"/>
                </a:solidFill>
              </a:rPr>
              <a:t>:</a:t>
            </a:r>
            <a:r>
              <a:rPr lang="en-GB" sz="2600" dirty="0"/>
              <a:t> </a:t>
            </a:r>
            <a:r>
              <a:rPr lang="en-GB" sz="2600" u="sng" dirty="0">
                <a:hlinkClick r:id="rId3"/>
              </a:rPr>
              <a:t>http://</a:t>
            </a:r>
            <a:r>
              <a:rPr lang="en-GB" sz="2600" u="sng" dirty="0" smtClean="0">
                <a:hlinkClick r:id="rId3"/>
              </a:rPr>
              <a:t>www.gpii.eu/moocap</a:t>
            </a:r>
            <a:r>
              <a:rPr lang="en-GB" sz="2600" dirty="0"/>
              <a:t> </a:t>
            </a:r>
            <a:endParaRPr lang="lt-LT" sz="2600" dirty="0"/>
          </a:p>
          <a:p>
            <a:pPr marL="0" indent="0">
              <a:buNone/>
            </a:pPr>
            <a:r>
              <a:rPr lang="en-GB" sz="2600" b="1" dirty="0" smtClean="0">
                <a:solidFill>
                  <a:srgbClr val="0070C0"/>
                </a:solidFill>
              </a:rPr>
              <a:t>The goal: </a:t>
            </a:r>
            <a:r>
              <a:rPr lang="en-GB" sz="2600" dirty="0" smtClean="0">
                <a:solidFill>
                  <a:schemeClr val="tx1">
                    <a:lumMod val="65000"/>
                    <a:lumOff val="35000"/>
                  </a:schemeClr>
                </a:solidFill>
              </a:rPr>
              <a:t>to </a:t>
            </a:r>
            <a:r>
              <a:rPr lang="en-GB" sz="2600" dirty="0">
                <a:solidFill>
                  <a:schemeClr val="tx1">
                    <a:lumMod val="65000"/>
                    <a:lumOff val="35000"/>
                  </a:schemeClr>
                </a:solidFill>
              </a:rPr>
              <a:t>provide </a:t>
            </a:r>
            <a:r>
              <a:rPr lang="en-GB" sz="2600" dirty="0">
                <a:solidFill>
                  <a:srgbClr val="0070C0"/>
                </a:solidFill>
              </a:rPr>
              <a:t>education on accessible design in </a:t>
            </a:r>
            <a:r>
              <a:rPr lang="en-GB" sz="2600" dirty="0" smtClean="0">
                <a:solidFill>
                  <a:srgbClr val="0070C0"/>
                </a:solidFill>
              </a:rPr>
              <a:t>ICT</a:t>
            </a:r>
            <a:r>
              <a:rPr lang="en-GB" sz="2600" dirty="0" smtClean="0">
                <a:solidFill>
                  <a:schemeClr val="tx1">
                    <a:lumMod val="65000"/>
                    <a:lumOff val="35000"/>
                  </a:schemeClr>
                </a:solidFill>
              </a:rPr>
              <a:t>. </a:t>
            </a:r>
            <a:r>
              <a:rPr lang="en-GB" sz="2600" dirty="0">
                <a:solidFill>
                  <a:schemeClr val="tx1">
                    <a:lumMod val="65000"/>
                    <a:lumOff val="35000"/>
                  </a:schemeClr>
                </a:solidFill>
              </a:rPr>
              <a:t>Free online courses </a:t>
            </a:r>
            <a:r>
              <a:rPr lang="en-GB" sz="2600" dirty="0" smtClean="0">
                <a:solidFill>
                  <a:schemeClr val="tx1">
                    <a:lumMod val="65000"/>
                    <a:lumOff val="35000"/>
                  </a:schemeClr>
                </a:solidFill>
              </a:rPr>
              <a:t>are created </a:t>
            </a:r>
            <a:r>
              <a:rPr lang="en-GB" sz="2600" dirty="0">
                <a:solidFill>
                  <a:schemeClr val="tx1">
                    <a:lumMod val="65000"/>
                    <a:lumOff val="35000"/>
                  </a:schemeClr>
                </a:solidFill>
              </a:rPr>
              <a:t>that teach how to create accessible media and content, such as web sites, mobile apps and office documents. </a:t>
            </a:r>
            <a:endParaRPr lang="lt-LT" sz="2600" dirty="0">
              <a:solidFill>
                <a:schemeClr val="tx1">
                  <a:lumMod val="65000"/>
                  <a:lumOff val="35000"/>
                </a:schemeClr>
              </a:solidFill>
            </a:endParaRPr>
          </a:p>
          <a:p>
            <a:pPr marL="0" indent="0">
              <a:buNone/>
            </a:pPr>
            <a:endParaRPr lang="en-US" sz="2600" dirty="0" smtClean="0">
              <a:solidFill>
                <a:schemeClr val="tx1">
                  <a:lumMod val="65000"/>
                  <a:lumOff val="35000"/>
                </a:schemeClr>
              </a:solidFill>
            </a:endParaRPr>
          </a:p>
        </p:txBody>
      </p:sp>
      <p:pic>
        <p:nvPicPr>
          <p:cNvPr id="4" name="Picture 4"/>
          <p:cNvPicPr>
            <a:picLocks noChangeAspect="1" noChangeArrowheads="1"/>
          </p:cNvPicPr>
          <p:nvPr/>
        </p:nvPicPr>
        <p:blipFill>
          <a:blip r:embed="rId4"/>
          <a:srcRect/>
          <a:stretch>
            <a:fillRect/>
          </a:stretch>
        </p:blipFill>
        <p:spPr bwMode="auto">
          <a:xfrm>
            <a:off x="6767183" y="2694491"/>
            <a:ext cx="429898" cy="558313"/>
          </a:xfrm>
          <a:prstGeom prst="rect">
            <a:avLst/>
          </a:prstGeom>
          <a:noFill/>
          <a:ln w="9525">
            <a:noFill/>
            <a:miter lim="800000"/>
            <a:headEnd/>
            <a:tailEnd/>
          </a:ln>
          <a:effectLst/>
        </p:spPr>
      </p:pic>
    </p:spTree>
    <p:extLst>
      <p:ext uri="{BB962C8B-B14F-4D97-AF65-F5344CB8AC3E}">
        <p14:creationId xmlns:p14="http://schemas.microsoft.com/office/powerpoint/2010/main" xmlns="" val="1803653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2197290"/>
            <a:ext cx="9080050" cy="3439235"/>
          </a:xfrm>
        </p:spPr>
        <p:txBody>
          <a:bodyPr>
            <a:normAutofit/>
          </a:bodyPr>
          <a:lstStyle/>
          <a:p>
            <a:pPr marL="0" indent="0">
              <a:buNone/>
            </a:pPr>
            <a:r>
              <a:rPr lang="en-US" sz="3000" b="1" dirty="0" smtClean="0">
                <a:solidFill>
                  <a:srgbClr val="E17F00"/>
                </a:solidFill>
              </a:rPr>
              <a:t>Sources of information:</a:t>
            </a:r>
          </a:p>
          <a:p>
            <a:pPr marL="0" indent="0">
              <a:buNone/>
            </a:pPr>
            <a:endParaRPr lang="en-US" sz="800" b="1" dirty="0" smtClean="0">
              <a:solidFill>
                <a:srgbClr val="E17F00"/>
              </a:solidFill>
            </a:endParaRPr>
          </a:p>
          <a:p>
            <a:pPr marL="542925" indent="-361950">
              <a:buFont typeface="Arial" panose="020B0604020202020204" pitchFamily="34" charset="0"/>
              <a:buChar char="•"/>
            </a:pPr>
            <a:r>
              <a:rPr lang="en-US" sz="2800" dirty="0" smtClean="0">
                <a:solidFill>
                  <a:schemeClr val="tx1">
                    <a:lumMod val="65000"/>
                    <a:lumOff val="35000"/>
                  </a:schemeClr>
                </a:solidFill>
              </a:rPr>
              <a:t>list of projects received from Mr. Luca </a:t>
            </a:r>
            <a:r>
              <a:rPr lang="en-US" sz="2800" dirty="0" err="1" smtClean="0">
                <a:solidFill>
                  <a:schemeClr val="tx1">
                    <a:lumMod val="65000"/>
                    <a:lumOff val="35000"/>
                  </a:schemeClr>
                </a:solidFill>
              </a:rPr>
              <a:t>Pirozzi</a:t>
            </a:r>
            <a:r>
              <a:rPr lang="en-US" sz="2800" dirty="0" smtClean="0">
                <a:solidFill>
                  <a:schemeClr val="tx1">
                    <a:lumMod val="65000"/>
                    <a:lumOff val="35000"/>
                  </a:schemeClr>
                </a:solidFill>
              </a:rPr>
              <a:t>, </a:t>
            </a:r>
            <a:r>
              <a:rPr lang="en-US" sz="2800" dirty="0" smtClean="0">
                <a:solidFill>
                  <a:schemeClr val="tx1">
                    <a:lumMod val="65000"/>
                    <a:lumOff val="35000"/>
                  </a:schemeClr>
                </a:solidFill>
              </a:rPr>
              <a:t>EC (for the year 2014 and 2015)</a:t>
            </a:r>
            <a:endParaRPr lang="en-US" sz="2800" dirty="0" smtClean="0">
              <a:solidFill>
                <a:schemeClr val="tx1">
                  <a:lumMod val="65000"/>
                  <a:lumOff val="35000"/>
                </a:schemeClr>
              </a:solidFill>
            </a:endParaRPr>
          </a:p>
          <a:p>
            <a:pPr marL="542925" indent="-361950">
              <a:buFont typeface="Arial" panose="020B0604020202020204" pitchFamily="34" charset="0"/>
              <a:buChar char="•"/>
            </a:pPr>
            <a:r>
              <a:rPr lang="en-US" sz="2800" dirty="0" smtClean="0">
                <a:solidFill>
                  <a:schemeClr val="tx1">
                    <a:lumMod val="65000"/>
                    <a:lumOff val="35000"/>
                  </a:schemeClr>
                </a:solidFill>
              </a:rPr>
              <a:t>Erasmus+ Project results platform: </a:t>
            </a:r>
            <a:r>
              <a:rPr lang="en-US" sz="2800" u="sng" dirty="0" smtClean="0">
                <a:hlinkClick r:id="rId3"/>
              </a:rPr>
              <a:t>http://ec.europa.eu/programmes/erasmus-plus/projects/</a:t>
            </a:r>
            <a:endParaRPr lang="en-US" sz="2800" dirty="0" smtClean="0"/>
          </a:p>
          <a:p>
            <a:pPr marL="515938" indent="-338138" defTabSz="573088">
              <a:buFont typeface="Arial" pitchFamily="34" charset="0"/>
              <a:buChar char="•"/>
            </a:pPr>
            <a:r>
              <a:rPr lang="en-US" sz="2800" dirty="0" smtClean="0">
                <a:solidFill>
                  <a:schemeClr val="tx1">
                    <a:lumMod val="65000"/>
                    <a:lumOff val="35000"/>
                  </a:schemeClr>
                </a:solidFill>
              </a:rPr>
              <a:t>projects’ websites (if any)</a:t>
            </a: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115187"/>
            <a:ext cx="9080050" cy="5428487"/>
          </a:xfrm>
        </p:spPr>
        <p:txBody>
          <a:bodyPr>
            <a:normAutofit/>
          </a:bodyPr>
          <a:lstStyle/>
          <a:p>
            <a:pPr marL="0" lvl="0" indent="3175">
              <a:buNone/>
            </a:pPr>
            <a:r>
              <a:rPr lang="en-GB" sz="2800" b="1" dirty="0" smtClean="0">
                <a:solidFill>
                  <a:schemeClr val="tx1">
                    <a:lumMod val="65000"/>
                    <a:lumOff val="35000"/>
                  </a:schemeClr>
                </a:solidFill>
              </a:rPr>
              <a:t>MOOC </a:t>
            </a:r>
            <a:r>
              <a:rPr lang="en-GB" sz="2800" b="1" dirty="0">
                <a:solidFill>
                  <a:schemeClr val="tx1">
                    <a:lumMod val="65000"/>
                    <a:lumOff val="35000"/>
                  </a:schemeClr>
                </a:solidFill>
              </a:rPr>
              <a:t>Accessibility </a:t>
            </a:r>
            <a:r>
              <a:rPr lang="en-GB" sz="2800" b="1" dirty="0" smtClean="0">
                <a:solidFill>
                  <a:schemeClr val="tx1">
                    <a:lumMod val="65000"/>
                    <a:lumOff val="35000"/>
                  </a:schemeClr>
                </a:solidFill>
              </a:rPr>
              <a:t>Partnership</a:t>
            </a:r>
            <a:r>
              <a:rPr lang="en-US" sz="2800" b="1" dirty="0" smtClean="0">
                <a:solidFill>
                  <a:schemeClr val="tx1">
                    <a:lumMod val="65000"/>
                    <a:lumOff val="35000"/>
                  </a:schemeClr>
                </a:solidFill>
              </a:rPr>
              <a:t> </a:t>
            </a:r>
            <a:r>
              <a:rPr lang="en-GB" sz="2800" b="1" dirty="0" smtClean="0">
                <a:solidFill>
                  <a:schemeClr val="tx1">
                    <a:lumMod val="65000"/>
                    <a:lumOff val="35000"/>
                  </a:schemeClr>
                </a:solidFill>
              </a:rPr>
              <a:t>(II)</a:t>
            </a:r>
            <a:endParaRPr lang="en-US" sz="2800" b="1" dirty="0" smtClean="0">
              <a:solidFill>
                <a:schemeClr val="tx1">
                  <a:lumMod val="65000"/>
                  <a:lumOff val="35000"/>
                </a:schemeClr>
              </a:solidFill>
            </a:endParaRPr>
          </a:p>
          <a:p>
            <a:pPr marL="0" indent="0">
              <a:buNone/>
            </a:pPr>
            <a:endParaRPr lang="en-GB" sz="1600" dirty="0" smtClean="0">
              <a:solidFill>
                <a:schemeClr val="tx1">
                  <a:lumMod val="65000"/>
                  <a:lumOff val="35000"/>
                </a:schemeClr>
              </a:solidFill>
            </a:endParaRPr>
          </a:p>
          <a:p>
            <a:pPr marL="0" indent="0">
              <a:buNone/>
            </a:pPr>
            <a:r>
              <a:rPr lang="en-US" sz="2200" b="1" dirty="0" smtClean="0">
                <a:solidFill>
                  <a:srgbClr val="0070C0"/>
                </a:solidFill>
              </a:rPr>
              <a:t>Results</a:t>
            </a:r>
            <a:r>
              <a:rPr lang="en-US" sz="2200" b="1" dirty="0">
                <a:solidFill>
                  <a:srgbClr val="0070C0"/>
                </a:solidFill>
              </a:rPr>
              <a:t>, which could be interesting:</a:t>
            </a:r>
          </a:p>
          <a:p>
            <a:pPr marL="361950" indent="-361950">
              <a:buNone/>
            </a:pPr>
            <a:r>
              <a:rPr lang="en-US" sz="2200" dirty="0">
                <a:solidFill>
                  <a:schemeClr val="tx1">
                    <a:lumMod val="65000"/>
                    <a:lumOff val="35000"/>
                  </a:schemeClr>
                </a:solidFill>
              </a:rPr>
              <a:t>•	</a:t>
            </a:r>
            <a:r>
              <a:rPr lang="en-US" sz="2200" dirty="0">
                <a:solidFill>
                  <a:srgbClr val="0070C0"/>
                </a:solidFill>
              </a:rPr>
              <a:t>Day-in-the-life stories</a:t>
            </a:r>
            <a:r>
              <a:rPr lang="en-US" sz="2200" dirty="0">
                <a:solidFill>
                  <a:schemeClr val="tx1">
                    <a:lumMod val="65000"/>
                    <a:lumOff val="35000"/>
                  </a:schemeClr>
                </a:solidFill>
              </a:rPr>
              <a:t> of 9 persons, facing different types of disabilities or having other special needs. These stories can be used to help designers and developers think about questions related to the development of ICT products and electronic documents.</a:t>
            </a:r>
          </a:p>
          <a:p>
            <a:pPr marL="0" indent="0">
              <a:buNone/>
            </a:pPr>
            <a:endParaRPr lang="en-US" sz="2600" dirty="0" smtClean="0">
              <a:solidFill>
                <a:schemeClr val="tx1">
                  <a:lumMod val="65000"/>
                  <a:lumOff val="3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4949" y="3819526"/>
            <a:ext cx="6101021" cy="3495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4187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115187"/>
            <a:ext cx="9080050" cy="5990463"/>
          </a:xfrm>
        </p:spPr>
        <p:txBody>
          <a:bodyPr>
            <a:normAutofit/>
          </a:bodyPr>
          <a:lstStyle/>
          <a:p>
            <a:pPr marL="0" lvl="0" indent="3175">
              <a:buNone/>
            </a:pPr>
            <a:r>
              <a:rPr lang="en-GB" sz="2800" b="1" dirty="0" smtClean="0">
                <a:solidFill>
                  <a:schemeClr val="tx1">
                    <a:lumMod val="65000"/>
                    <a:lumOff val="35000"/>
                  </a:schemeClr>
                </a:solidFill>
              </a:rPr>
              <a:t>MOOC </a:t>
            </a:r>
            <a:r>
              <a:rPr lang="en-GB" sz="2800" b="1" dirty="0">
                <a:solidFill>
                  <a:schemeClr val="tx1">
                    <a:lumMod val="65000"/>
                    <a:lumOff val="35000"/>
                  </a:schemeClr>
                </a:solidFill>
              </a:rPr>
              <a:t>Accessibility </a:t>
            </a:r>
            <a:r>
              <a:rPr lang="en-GB" sz="2800" b="1" dirty="0" smtClean="0">
                <a:solidFill>
                  <a:schemeClr val="tx1">
                    <a:lumMod val="65000"/>
                    <a:lumOff val="35000"/>
                  </a:schemeClr>
                </a:solidFill>
              </a:rPr>
              <a:t>Partnership</a:t>
            </a:r>
            <a:r>
              <a:rPr lang="en-US" sz="2800" b="1" dirty="0" smtClean="0">
                <a:solidFill>
                  <a:schemeClr val="tx1">
                    <a:lumMod val="65000"/>
                    <a:lumOff val="35000"/>
                  </a:schemeClr>
                </a:solidFill>
              </a:rPr>
              <a:t> </a:t>
            </a:r>
            <a:r>
              <a:rPr lang="en-GB" sz="2800" b="1" dirty="0" smtClean="0">
                <a:solidFill>
                  <a:schemeClr val="tx1">
                    <a:lumMod val="65000"/>
                    <a:lumOff val="35000"/>
                  </a:schemeClr>
                </a:solidFill>
              </a:rPr>
              <a:t>(III)</a:t>
            </a:r>
            <a:endParaRPr lang="en-US" sz="2800" b="1" dirty="0" smtClean="0">
              <a:solidFill>
                <a:schemeClr val="tx1">
                  <a:lumMod val="65000"/>
                  <a:lumOff val="35000"/>
                </a:schemeClr>
              </a:solidFill>
            </a:endParaRPr>
          </a:p>
          <a:p>
            <a:pPr marL="0" indent="0">
              <a:buNone/>
            </a:pPr>
            <a:endParaRPr lang="en-GB" sz="1600" dirty="0" smtClean="0">
              <a:solidFill>
                <a:schemeClr val="tx1">
                  <a:lumMod val="65000"/>
                  <a:lumOff val="35000"/>
                </a:schemeClr>
              </a:solidFill>
            </a:endParaRPr>
          </a:p>
          <a:p>
            <a:pPr marL="0" indent="0">
              <a:buNone/>
            </a:pPr>
            <a:r>
              <a:rPr lang="en-US" sz="2200" b="1" dirty="0" smtClean="0">
                <a:solidFill>
                  <a:srgbClr val="0070C0"/>
                </a:solidFill>
              </a:rPr>
              <a:t>Results</a:t>
            </a:r>
            <a:r>
              <a:rPr lang="en-US" sz="2200" b="1" dirty="0">
                <a:solidFill>
                  <a:srgbClr val="0070C0"/>
                </a:solidFill>
              </a:rPr>
              <a:t>, which could be interesting:</a:t>
            </a:r>
          </a:p>
          <a:p>
            <a:pPr marL="361950" indent="-361950">
              <a:buNone/>
            </a:pPr>
            <a:r>
              <a:rPr lang="en-US" sz="2200" dirty="0">
                <a:solidFill>
                  <a:schemeClr val="tx1">
                    <a:lumMod val="65000"/>
                    <a:lumOff val="35000"/>
                  </a:schemeClr>
                </a:solidFill>
              </a:rPr>
              <a:t>•	</a:t>
            </a:r>
            <a:r>
              <a:rPr lang="en-US" sz="2200" dirty="0" smtClean="0">
                <a:solidFill>
                  <a:srgbClr val="0070C0"/>
                </a:solidFill>
              </a:rPr>
              <a:t>10 </a:t>
            </a:r>
            <a:r>
              <a:rPr lang="en-US" sz="2200" dirty="0">
                <a:solidFill>
                  <a:srgbClr val="0070C0"/>
                </a:solidFill>
              </a:rPr>
              <a:t>courses </a:t>
            </a:r>
            <a:r>
              <a:rPr lang="en-US" sz="2200" dirty="0">
                <a:solidFill>
                  <a:schemeClr val="tx1">
                    <a:lumMod val="65000"/>
                    <a:lumOff val="35000"/>
                  </a:schemeClr>
                </a:solidFill>
              </a:rPr>
              <a:t>which can help to learn about </a:t>
            </a:r>
            <a:r>
              <a:rPr lang="en-US" sz="2200" dirty="0">
                <a:solidFill>
                  <a:srgbClr val="0070C0"/>
                </a:solidFill>
              </a:rPr>
              <a:t>how to design products and systems for daily living</a:t>
            </a:r>
            <a:r>
              <a:rPr lang="en-US" sz="2200" dirty="0">
                <a:solidFill>
                  <a:schemeClr val="tx1">
                    <a:lumMod val="65000"/>
                    <a:lumOff val="35000"/>
                  </a:schemeClr>
                </a:solidFill>
              </a:rPr>
              <a:t> in order to make them accessible to, understandable by and usable for a wide range of people.</a:t>
            </a:r>
            <a:endParaRPr lang="en-US" sz="2600" dirty="0" smtClean="0">
              <a:solidFill>
                <a:schemeClr val="tx1">
                  <a:lumMod val="65000"/>
                  <a:lumOff val="3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48024" y="3380490"/>
            <a:ext cx="4035425" cy="40077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00850" y="4017963"/>
            <a:ext cx="3659188" cy="349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8300" y="6367275"/>
            <a:ext cx="3384550" cy="102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8300" y="4175385"/>
            <a:ext cx="3243703" cy="331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830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391413"/>
            <a:ext cx="9080050" cy="5145206"/>
          </a:xfrm>
        </p:spPr>
        <p:txBody>
          <a:bodyPr>
            <a:normAutofit fontScale="92500" lnSpcReduction="10000"/>
          </a:bodyPr>
          <a:lstStyle/>
          <a:p>
            <a:pPr marL="0" lvl="0" indent="3175">
              <a:spcBef>
                <a:spcPts val="0"/>
              </a:spcBef>
              <a:buNone/>
            </a:pPr>
            <a:r>
              <a:rPr lang="en-GB" sz="2800" b="1" dirty="0" smtClean="0">
                <a:solidFill>
                  <a:schemeClr val="tx1">
                    <a:lumMod val="65000"/>
                    <a:lumOff val="35000"/>
                  </a:schemeClr>
                </a:solidFill>
              </a:rPr>
              <a:t>2. </a:t>
            </a:r>
            <a:r>
              <a:rPr lang="en-US" sz="2800" b="1" dirty="0">
                <a:solidFill>
                  <a:schemeClr val="tx1">
                    <a:lumMod val="65000"/>
                    <a:lumOff val="35000"/>
                  </a:schemeClr>
                </a:solidFill>
              </a:rPr>
              <a:t>Universal Design in Higher Education </a:t>
            </a:r>
            <a:r>
              <a:rPr lang="en-US" sz="2800" b="1" dirty="0" smtClean="0">
                <a:solidFill>
                  <a:schemeClr val="tx1">
                    <a:lumMod val="65000"/>
                    <a:lumOff val="35000"/>
                  </a:schemeClr>
                </a:solidFill>
              </a:rPr>
              <a:t>–</a:t>
            </a:r>
          </a:p>
          <a:p>
            <a:pPr marL="0" lvl="0" indent="3175">
              <a:spcBef>
                <a:spcPts val="0"/>
              </a:spcBef>
              <a:buNone/>
            </a:pPr>
            <a:r>
              <a:rPr lang="en-US" sz="2800" b="1" dirty="0" err="1" smtClean="0">
                <a:solidFill>
                  <a:schemeClr val="tx1">
                    <a:lumMod val="65000"/>
                    <a:lumOff val="35000"/>
                  </a:schemeClr>
                </a:solidFill>
              </a:rPr>
              <a:t>Licence</a:t>
            </a:r>
            <a:r>
              <a:rPr lang="en-US" sz="2800" b="1" dirty="0" smtClean="0">
                <a:solidFill>
                  <a:schemeClr val="tx1">
                    <a:lumMod val="65000"/>
                    <a:lumOff val="35000"/>
                  </a:schemeClr>
                </a:solidFill>
              </a:rPr>
              <a:t> </a:t>
            </a:r>
            <a:r>
              <a:rPr lang="en-US" sz="2800" b="1" dirty="0">
                <a:solidFill>
                  <a:schemeClr val="tx1">
                    <a:lumMod val="65000"/>
                    <a:lumOff val="35000"/>
                  </a:schemeClr>
                </a:solidFill>
              </a:rPr>
              <a:t>to </a:t>
            </a:r>
            <a:r>
              <a:rPr lang="en-US" sz="2800" b="1" dirty="0" smtClean="0">
                <a:solidFill>
                  <a:schemeClr val="tx1">
                    <a:lumMod val="65000"/>
                    <a:lumOff val="35000"/>
                  </a:schemeClr>
                </a:solidFill>
              </a:rPr>
              <a:t>Learn </a:t>
            </a:r>
            <a:r>
              <a:rPr lang="en-GB" sz="2800" b="1" dirty="0" smtClean="0">
                <a:solidFill>
                  <a:schemeClr val="tx1">
                    <a:lumMod val="65000"/>
                    <a:lumOff val="35000"/>
                  </a:schemeClr>
                </a:solidFill>
              </a:rPr>
              <a:t>(I)</a:t>
            </a:r>
            <a:endParaRPr lang="en-US" sz="2800" b="1" dirty="0" smtClean="0">
              <a:solidFill>
                <a:schemeClr val="tx1">
                  <a:lumMod val="65000"/>
                  <a:lumOff val="35000"/>
                </a:schemeClr>
              </a:solidFill>
            </a:endParaRPr>
          </a:p>
          <a:p>
            <a:pPr marL="0" indent="0">
              <a:buNone/>
            </a:pPr>
            <a:endParaRPr lang="en-GB" sz="1800" dirty="0" smtClean="0">
              <a:solidFill>
                <a:schemeClr val="tx1">
                  <a:lumMod val="65000"/>
                  <a:lumOff val="35000"/>
                </a:schemeClr>
              </a:solidFill>
            </a:endParaRPr>
          </a:p>
          <a:p>
            <a:pPr>
              <a:buNone/>
            </a:pPr>
            <a:r>
              <a:rPr lang="en-GB" sz="2600" b="1" dirty="0" smtClean="0">
                <a:solidFill>
                  <a:srgbClr val="0070C0"/>
                </a:solidFill>
              </a:rPr>
              <a:t>No. </a:t>
            </a:r>
            <a:r>
              <a:rPr lang="en-GB" sz="2600" dirty="0">
                <a:solidFill>
                  <a:schemeClr val="tx1">
                    <a:lumMod val="65000"/>
                    <a:lumOff val="35000"/>
                  </a:schemeClr>
                </a:solidFill>
              </a:rPr>
              <a:t>2014-1-NO01-KA203-000426 </a:t>
            </a:r>
          </a:p>
          <a:p>
            <a:pPr>
              <a:buNone/>
            </a:pPr>
            <a:r>
              <a:rPr lang="en-GB" sz="2600" b="1" dirty="0" smtClean="0">
                <a:solidFill>
                  <a:srgbClr val="0070C0"/>
                </a:solidFill>
              </a:rPr>
              <a:t>Duration: </a:t>
            </a:r>
            <a:r>
              <a:rPr lang="en-GB" sz="2600" dirty="0" smtClean="0">
                <a:solidFill>
                  <a:schemeClr val="tx1">
                    <a:lumMod val="65000"/>
                    <a:lumOff val="35000"/>
                  </a:schemeClr>
                </a:solidFill>
              </a:rPr>
              <a:t>2 years </a:t>
            </a:r>
            <a:r>
              <a:rPr lang="en-GB" sz="2600" dirty="0">
                <a:solidFill>
                  <a:schemeClr val="tx1">
                    <a:lumMod val="65000"/>
                    <a:lumOff val="35000"/>
                  </a:schemeClr>
                </a:solidFill>
              </a:rPr>
              <a:t>(</a:t>
            </a:r>
            <a:r>
              <a:rPr lang="en-GB" sz="2600" dirty="0" smtClean="0">
                <a:solidFill>
                  <a:schemeClr val="tx1">
                    <a:lumMod val="65000"/>
                    <a:lumOff val="35000"/>
                  </a:schemeClr>
                </a:solidFill>
              </a:rPr>
              <a:t>01-11-2014 – 31-10-2016)</a:t>
            </a:r>
            <a:endParaRPr lang="en-US" sz="2600" dirty="0" smtClean="0">
              <a:solidFill>
                <a:schemeClr val="tx1">
                  <a:lumMod val="65000"/>
                  <a:lumOff val="35000"/>
                </a:schemeClr>
              </a:solidFill>
            </a:endParaRPr>
          </a:p>
          <a:p>
            <a:pPr>
              <a:buNone/>
            </a:pPr>
            <a:r>
              <a:rPr lang="en-GB" sz="2600" b="1" dirty="0" smtClean="0">
                <a:solidFill>
                  <a:srgbClr val="0070C0"/>
                </a:solidFill>
              </a:rPr>
              <a:t>EC Grant: </a:t>
            </a:r>
            <a:r>
              <a:rPr lang="en-GB" sz="2600" dirty="0">
                <a:solidFill>
                  <a:schemeClr val="tx1">
                    <a:lumMod val="65000"/>
                    <a:lumOff val="35000"/>
                  </a:schemeClr>
                </a:solidFill>
              </a:rPr>
              <a:t>138,000 EUR </a:t>
            </a:r>
          </a:p>
          <a:p>
            <a:pPr marL="0" indent="4763">
              <a:buNone/>
            </a:pPr>
            <a:r>
              <a:rPr lang="en-GB" sz="2600" b="1" dirty="0" smtClean="0">
                <a:solidFill>
                  <a:srgbClr val="0070C0"/>
                </a:solidFill>
              </a:rPr>
              <a:t>Coordinator: </a:t>
            </a:r>
            <a:r>
              <a:rPr lang="de-DE" sz="2600" dirty="0" err="1">
                <a:solidFill>
                  <a:schemeClr val="tx1">
                    <a:lumMod val="65000"/>
                    <a:lumOff val="35000"/>
                  </a:schemeClr>
                </a:solidFill>
              </a:rPr>
              <a:t>Norges</a:t>
            </a:r>
            <a:r>
              <a:rPr lang="de-DE" sz="2600" dirty="0">
                <a:solidFill>
                  <a:schemeClr val="tx1">
                    <a:lumMod val="65000"/>
                    <a:lumOff val="35000"/>
                  </a:schemeClr>
                </a:solidFill>
              </a:rPr>
              <a:t> </a:t>
            </a:r>
            <a:r>
              <a:rPr lang="de-DE" sz="2600" dirty="0" err="1">
                <a:solidFill>
                  <a:schemeClr val="tx1">
                    <a:lumMod val="65000"/>
                    <a:lumOff val="35000"/>
                  </a:schemeClr>
                </a:solidFill>
              </a:rPr>
              <a:t>Teknisk-Naturvitenskapelige</a:t>
            </a:r>
            <a:r>
              <a:rPr lang="de-DE" sz="2600" dirty="0">
                <a:solidFill>
                  <a:schemeClr val="tx1">
                    <a:lumMod val="65000"/>
                    <a:lumOff val="35000"/>
                  </a:schemeClr>
                </a:solidFill>
              </a:rPr>
              <a:t> </a:t>
            </a:r>
            <a:r>
              <a:rPr lang="de-DE" sz="2600" dirty="0" err="1">
                <a:solidFill>
                  <a:schemeClr val="tx1">
                    <a:lumMod val="65000"/>
                    <a:lumOff val="35000"/>
                  </a:schemeClr>
                </a:solidFill>
              </a:rPr>
              <a:t>Universitet</a:t>
            </a:r>
            <a:r>
              <a:rPr lang="de-DE" sz="2600" dirty="0">
                <a:solidFill>
                  <a:schemeClr val="tx1">
                    <a:lumMod val="65000"/>
                    <a:lumOff val="35000"/>
                  </a:schemeClr>
                </a:solidFill>
              </a:rPr>
              <a:t> NTNU (</a:t>
            </a:r>
            <a:r>
              <a:rPr lang="de-DE" sz="2600" dirty="0" err="1">
                <a:solidFill>
                  <a:schemeClr val="tx1">
                    <a:lumMod val="65000"/>
                    <a:lumOff val="35000"/>
                  </a:schemeClr>
                </a:solidFill>
              </a:rPr>
              <a:t>Norway</a:t>
            </a:r>
            <a:r>
              <a:rPr lang="de-DE" sz="2600" dirty="0" smtClean="0">
                <a:solidFill>
                  <a:schemeClr val="tx1">
                    <a:lumMod val="65000"/>
                    <a:lumOff val="35000"/>
                  </a:schemeClr>
                </a:solidFill>
              </a:rPr>
              <a:t>)</a:t>
            </a:r>
          </a:p>
          <a:p>
            <a:pPr marL="0" indent="4763">
              <a:buNone/>
            </a:pPr>
            <a:r>
              <a:rPr lang="en-GB" sz="2600" b="1" dirty="0" smtClean="0">
                <a:solidFill>
                  <a:srgbClr val="0070C0"/>
                </a:solidFill>
              </a:rPr>
              <a:t>2 partners:</a:t>
            </a:r>
            <a:r>
              <a:rPr lang="en-GB" sz="2600" dirty="0" smtClean="0">
                <a:solidFill>
                  <a:srgbClr val="0070C0"/>
                </a:solidFill>
              </a:rPr>
              <a:t> </a:t>
            </a:r>
            <a:r>
              <a:rPr lang="en-GB" sz="2600" dirty="0" smtClean="0">
                <a:solidFill>
                  <a:schemeClr val="tx1">
                    <a:lumMod val="65000"/>
                    <a:lumOff val="35000"/>
                  </a:schemeClr>
                </a:solidFill>
              </a:rPr>
              <a:t>Ireland (1), Belgium (1)</a:t>
            </a:r>
          </a:p>
          <a:p>
            <a:pPr marL="0" indent="4763">
              <a:buNone/>
            </a:pPr>
            <a:r>
              <a:rPr lang="en-GB" sz="2600" b="1" dirty="0" smtClean="0">
                <a:solidFill>
                  <a:srgbClr val="0070C0"/>
                </a:solidFill>
              </a:rPr>
              <a:t>Website</a:t>
            </a:r>
            <a:r>
              <a:rPr lang="en-GB" sz="2600" b="1" dirty="0">
                <a:solidFill>
                  <a:srgbClr val="0070C0"/>
                </a:solidFill>
              </a:rPr>
              <a:t>:</a:t>
            </a:r>
            <a:r>
              <a:rPr lang="en-GB" sz="2600" dirty="0"/>
              <a:t> </a:t>
            </a:r>
            <a:r>
              <a:rPr lang="en-GB" sz="2600" dirty="0">
                <a:solidFill>
                  <a:schemeClr val="tx1">
                    <a:lumMod val="65000"/>
                    <a:lumOff val="35000"/>
                  </a:schemeClr>
                </a:solidFill>
                <a:hlinkClick r:id="rId3"/>
              </a:rPr>
              <a:t>http://</a:t>
            </a:r>
            <a:r>
              <a:rPr lang="en-GB" sz="2600" dirty="0" smtClean="0">
                <a:solidFill>
                  <a:schemeClr val="tx1">
                    <a:lumMod val="65000"/>
                    <a:lumOff val="35000"/>
                  </a:schemeClr>
                </a:solidFill>
                <a:hlinkClick r:id="rId3"/>
              </a:rPr>
              <a:t>www.udll.eu</a:t>
            </a:r>
            <a:endParaRPr lang="en-US" sz="2600" dirty="0">
              <a:solidFill>
                <a:schemeClr val="tx1">
                  <a:lumMod val="65000"/>
                  <a:lumOff val="35000"/>
                </a:schemeClr>
              </a:solidFill>
            </a:endParaRPr>
          </a:p>
          <a:p>
            <a:pPr marL="0" indent="4763">
              <a:buNone/>
            </a:pPr>
            <a:r>
              <a:rPr lang="en-US" sz="2600" b="1" dirty="0" smtClean="0">
                <a:solidFill>
                  <a:srgbClr val="0070C0"/>
                </a:solidFill>
              </a:rPr>
              <a:t>Main purpose:</a:t>
            </a:r>
            <a:r>
              <a:rPr lang="en-US" sz="2600" dirty="0" smtClean="0">
                <a:solidFill>
                  <a:schemeClr val="tx1">
                    <a:lumMod val="65000"/>
                    <a:lumOff val="35000"/>
                  </a:schemeClr>
                </a:solidFill>
              </a:rPr>
              <a:t> to examine </a:t>
            </a:r>
            <a:r>
              <a:rPr lang="en-US" sz="2600" dirty="0" smtClean="0">
                <a:solidFill>
                  <a:srgbClr val="0070C0"/>
                </a:solidFill>
              </a:rPr>
              <a:t>how all students can get equal opportunities to learn </a:t>
            </a:r>
            <a:r>
              <a:rPr lang="en-US" sz="2600" dirty="0" smtClean="0">
                <a:solidFill>
                  <a:schemeClr val="tx1">
                    <a:lumMod val="65000"/>
                    <a:lumOff val="35000"/>
                  </a:schemeClr>
                </a:solidFill>
              </a:rPr>
              <a:t>using more flexible methods of teaching, assessment and service provision to cater for different styles of learners.</a:t>
            </a:r>
            <a:endParaRPr lang="en-GB" sz="2600" dirty="0">
              <a:solidFill>
                <a:schemeClr val="tx1">
                  <a:lumMod val="65000"/>
                  <a:lumOff val="35000"/>
                </a:schemeClr>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73863" y="2860675"/>
            <a:ext cx="530225" cy="554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02076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971550"/>
            <a:ext cx="9080050" cy="5469819"/>
          </a:xfrm>
        </p:spPr>
        <p:txBody>
          <a:bodyPr>
            <a:normAutofit/>
          </a:bodyPr>
          <a:lstStyle/>
          <a:p>
            <a:pPr marL="0" lvl="0" indent="3175">
              <a:spcBef>
                <a:spcPts val="0"/>
              </a:spcBef>
              <a:buNone/>
            </a:pPr>
            <a:r>
              <a:rPr lang="en-US" sz="2600" b="1" dirty="0" smtClean="0">
                <a:solidFill>
                  <a:schemeClr val="tx1">
                    <a:lumMod val="65000"/>
                    <a:lumOff val="35000"/>
                  </a:schemeClr>
                </a:solidFill>
              </a:rPr>
              <a:t>Universal Design in Higher Education –</a:t>
            </a:r>
          </a:p>
          <a:p>
            <a:pPr marL="0" lvl="0" indent="3175">
              <a:spcBef>
                <a:spcPts val="0"/>
              </a:spcBef>
              <a:buNone/>
            </a:pPr>
            <a:r>
              <a:rPr lang="en-US" sz="2600" b="1" dirty="0" err="1" smtClean="0">
                <a:solidFill>
                  <a:schemeClr val="tx1">
                    <a:lumMod val="65000"/>
                    <a:lumOff val="35000"/>
                  </a:schemeClr>
                </a:solidFill>
              </a:rPr>
              <a:t>Licence</a:t>
            </a:r>
            <a:r>
              <a:rPr lang="en-US" sz="2600" b="1" dirty="0" smtClean="0">
                <a:solidFill>
                  <a:schemeClr val="tx1">
                    <a:lumMod val="65000"/>
                    <a:lumOff val="35000"/>
                  </a:schemeClr>
                </a:solidFill>
              </a:rPr>
              <a:t> to Learn (II)</a:t>
            </a:r>
          </a:p>
          <a:p>
            <a:pPr marL="0" indent="0">
              <a:buNone/>
            </a:pPr>
            <a:endParaRPr lang="en-US" sz="1400" dirty="0" smtClean="0">
              <a:solidFill>
                <a:schemeClr val="tx1">
                  <a:lumMod val="65000"/>
                  <a:lumOff val="35000"/>
                </a:schemeClr>
              </a:solidFill>
            </a:endParaRPr>
          </a:p>
          <a:p>
            <a:pPr>
              <a:buNone/>
            </a:pPr>
            <a:r>
              <a:rPr lang="en-US" sz="2400" b="1" dirty="0" smtClean="0">
                <a:solidFill>
                  <a:srgbClr val="0070C0"/>
                </a:solidFill>
              </a:rPr>
              <a:t>Results, which could be interesting:</a:t>
            </a:r>
          </a:p>
          <a:p>
            <a:pPr>
              <a:buFont typeface="Arial" panose="020B0604020202020204" pitchFamily="34" charset="0"/>
              <a:buChar char="•"/>
            </a:pPr>
            <a:r>
              <a:rPr lang="en-US" sz="2400" dirty="0" smtClean="0">
                <a:solidFill>
                  <a:schemeClr val="tx1">
                    <a:lumMod val="65000"/>
                    <a:lumOff val="35000"/>
                  </a:schemeClr>
                </a:solidFill>
              </a:rPr>
              <a:t>A </a:t>
            </a:r>
            <a:r>
              <a:rPr lang="en-US" sz="2400" dirty="0" smtClean="0">
                <a:solidFill>
                  <a:srgbClr val="0070C0"/>
                </a:solidFill>
              </a:rPr>
              <a:t>best practice guideline </a:t>
            </a:r>
            <a:r>
              <a:rPr lang="en-US" sz="2400" dirty="0" smtClean="0">
                <a:solidFill>
                  <a:schemeClr val="tx1">
                    <a:lumMod val="65000"/>
                    <a:lumOff val="35000"/>
                  </a:schemeClr>
                </a:solidFill>
              </a:rPr>
              <a:t>for implementing Universal Design for Learning in HE.</a:t>
            </a:r>
            <a:endParaRPr lang="en-US" sz="2400" dirty="0">
              <a:solidFill>
                <a:schemeClr val="tx1">
                  <a:lumMod val="65000"/>
                  <a:lumOff val="3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42244" y="3390900"/>
            <a:ext cx="5674531" cy="3809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2224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143000"/>
            <a:ext cx="9080050" cy="5934075"/>
          </a:xfrm>
        </p:spPr>
        <p:txBody>
          <a:bodyPr>
            <a:normAutofit/>
          </a:bodyPr>
          <a:lstStyle/>
          <a:p>
            <a:pPr marL="0" lvl="0" indent="3175">
              <a:spcBef>
                <a:spcPts val="0"/>
              </a:spcBef>
              <a:buNone/>
            </a:pPr>
            <a:r>
              <a:rPr lang="en-US" sz="2600" b="1" dirty="0" smtClean="0">
                <a:solidFill>
                  <a:schemeClr val="tx1">
                    <a:lumMod val="65000"/>
                    <a:lumOff val="35000"/>
                  </a:schemeClr>
                </a:solidFill>
              </a:rPr>
              <a:t>Universal Design in Higher Education –</a:t>
            </a:r>
          </a:p>
          <a:p>
            <a:pPr marL="0" lvl="0" indent="3175">
              <a:spcBef>
                <a:spcPts val="0"/>
              </a:spcBef>
              <a:buNone/>
            </a:pPr>
            <a:r>
              <a:rPr lang="en-US" sz="2600" b="1" dirty="0" err="1" smtClean="0">
                <a:solidFill>
                  <a:schemeClr val="tx1">
                    <a:lumMod val="65000"/>
                    <a:lumOff val="35000"/>
                  </a:schemeClr>
                </a:solidFill>
              </a:rPr>
              <a:t>Licence</a:t>
            </a:r>
            <a:r>
              <a:rPr lang="en-US" sz="2600" b="1" dirty="0" smtClean="0">
                <a:solidFill>
                  <a:schemeClr val="tx1">
                    <a:lumMod val="65000"/>
                    <a:lumOff val="35000"/>
                  </a:schemeClr>
                </a:solidFill>
              </a:rPr>
              <a:t> to Learn (III)</a:t>
            </a:r>
          </a:p>
          <a:p>
            <a:pPr marL="0" indent="0">
              <a:buNone/>
            </a:pPr>
            <a:endParaRPr lang="en-US" sz="1800" dirty="0" smtClean="0">
              <a:solidFill>
                <a:schemeClr val="tx1">
                  <a:lumMod val="65000"/>
                  <a:lumOff val="35000"/>
                </a:schemeClr>
              </a:solidFill>
            </a:endParaRPr>
          </a:p>
          <a:p>
            <a:pPr>
              <a:buNone/>
            </a:pPr>
            <a:r>
              <a:rPr lang="en-US" sz="2400" b="1" dirty="0" smtClean="0">
                <a:solidFill>
                  <a:srgbClr val="0070C0"/>
                </a:solidFill>
              </a:rPr>
              <a:t>Results, which could be interesting:</a:t>
            </a:r>
          </a:p>
          <a:p>
            <a:pPr>
              <a:buFont typeface="Arial" panose="020B0604020202020204" pitchFamily="34" charset="0"/>
              <a:buChar char="•"/>
            </a:pPr>
            <a:r>
              <a:rPr lang="en-US" sz="2400" dirty="0" smtClean="0">
                <a:solidFill>
                  <a:schemeClr val="tx1">
                    <a:lumMod val="65000"/>
                    <a:lumOff val="35000"/>
                  </a:schemeClr>
                </a:solidFill>
              </a:rPr>
              <a:t>A </a:t>
            </a:r>
            <a:r>
              <a:rPr lang="en-US" sz="2400" dirty="0" smtClean="0">
                <a:solidFill>
                  <a:srgbClr val="0070C0"/>
                </a:solidFill>
              </a:rPr>
              <a:t>toolkit </a:t>
            </a:r>
            <a:r>
              <a:rPr lang="en-US" sz="2400" dirty="0">
                <a:solidFill>
                  <a:srgbClr val="0070C0"/>
                </a:solidFill>
              </a:rPr>
              <a:t>for the students </a:t>
            </a:r>
            <a:r>
              <a:rPr lang="en-US" sz="2400" dirty="0">
                <a:solidFill>
                  <a:schemeClr val="tx1">
                    <a:lumMod val="65000"/>
                    <a:lumOff val="35000"/>
                  </a:schemeClr>
                </a:solidFill>
              </a:rPr>
              <a:t>to </a:t>
            </a:r>
            <a:r>
              <a:rPr lang="en-US" sz="2400" dirty="0" smtClean="0">
                <a:solidFill>
                  <a:schemeClr val="tx1">
                    <a:lumMod val="65000"/>
                    <a:lumOff val="35000"/>
                  </a:schemeClr>
                </a:solidFill>
              </a:rPr>
              <a:t>address</a:t>
            </a:r>
          </a:p>
          <a:p>
            <a:pPr marL="361950" indent="0">
              <a:buNone/>
            </a:pPr>
            <a:r>
              <a:rPr lang="en-US" sz="2400" dirty="0" smtClean="0">
                <a:solidFill>
                  <a:schemeClr val="tx1">
                    <a:lumMod val="65000"/>
                    <a:lumOff val="35000"/>
                  </a:schemeClr>
                </a:solidFill>
              </a:rPr>
              <a:t>challenges </a:t>
            </a:r>
            <a:r>
              <a:rPr lang="en-US" sz="2400" dirty="0">
                <a:solidFill>
                  <a:schemeClr val="tx1">
                    <a:lumMod val="65000"/>
                    <a:lumOff val="35000"/>
                  </a:schemeClr>
                </a:solidFill>
              </a:rPr>
              <a:t>they meet in </a:t>
            </a:r>
            <a:r>
              <a:rPr lang="en-US" sz="2400" dirty="0" smtClean="0">
                <a:solidFill>
                  <a:schemeClr val="tx1">
                    <a:lumMod val="65000"/>
                    <a:lumOff val="35000"/>
                  </a:schemeClr>
                </a:solidFill>
              </a:rPr>
              <a:t>their</a:t>
            </a:r>
          </a:p>
          <a:p>
            <a:pPr marL="361950" indent="0">
              <a:buNone/>
            </a:pPr>
            <a:r>
              <a:rPr lang="en-US" sz="2400" dirty="0" smtClean="0">
                <a:solidFill>
                  <a:schemeClr val="tx1">
                    <a:lumMod val="65000"/>
                    <a:lumOff val="35000"/>
                  </a:schemeClr>
                </a:solidFill>
              </a:rPr>
              <a:t>learning </a:t>
            </a:r>
            <a:r>
              <a:rPr lang="en-US" sz="2400" dirty="0">
                <a:solidFill>
                  <a:schemeClr val="tx1">
                    <a:lumMod val="65000"/>
                    <a:lumOff val="35000"/>
                  </a:schemeClr>
                </a:solidFill>
              </a:rPr>
              <a:t>environment.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52284" y="2162800"/>
            <a:ext cx="3779838" cy="504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278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642138"/>
            <a:ext cx="9080050" cy="5363571"/>
          </a:xfrm>
        </p:spPr>
        <p:txBody>
          <a:bodyPr>
            <a:normAutofit/>
          </a:bodyPr>
          <a:lstStyle/>
          <a:p>
            <a:pPr marL="0" indent="0">
              <a:buNone/>
            </a:pPr>
            <a:r>
              <a:rPr lang="en-GB" sz="2600" b="1" dirty="0" smtClean="0">
                <a:solidFill>
                  <a:srgbClr val="E17F00"/>
                </a:solidFill>
              </a:rPr>
              <a:t>Projects, which might be interesting for HEIs, offering such study programs as education, nursing, social work, social education, teaching, psychology, sign language, healthcare:</a:t>
            </a:r>
          </a:p>
          <a:p>
            <a:pPr marL="0" indent="0">
              <a:buNone/>
            </a:pPr>
            <a:endParaRPr lang="en-US" sz="800" b="1" dirty="0" smtClean="0">
              <a:solidFill>
                <a:srgbClr val="E17F00"/>
              </a:solidFill>
            </a:endParaRPr>
          </a:p>
          <a:p>
            <a:pPr marL="514350" lvl="0" indent="-333375">
              <a:buFont typeface="+mj-lt"/>
              <a:buAutoNum type="arabicPeriod"/>
            </a:pPr>
            <a:r>
              <a:rPr lang="en-GB" sz="2500" b="1" dirty="0" smtClean="0">
                <a:solidFill>
                  <a:schemeClr val="tx1">
                    <a:lumMod val="65000"/>
                    <a:lumOff val="35000"/>
                  </a:schemeClr>
                </a:solidFill>
              </a:rPr>
              <a:t>An interdisciplinary approach to working with children and young people with complex intellectual and developmental needs.</a:t>
            </a:r>
          </a:p>
          <a:p>
            <a:pPr marL="514350" lvl="0" indent="-333375">
              <a:buFont typeface="+mj-lt"/>
              <a:buAutoNum type="arabicPeriod"/>
            </a:pPr>
            <a:r>
              <a:rPr lang="en-GB" sz="2500" b="1" dirty="0" smtClean="0">
                <a:solidFill>
                  <a:schemeClr val="tx1">
                    <a:lumMod val="65000"/>
                    <a:lumOff val="35000"/>
                  </a:schemeClr>
                </a:solidFill>
              </a:rPr>
              <a:t>Inclusive Education in Early Childhood: Developing Good Practices</a:t>
            </a:r>
            <a:endParaRPr lang="en-US" sz="2500" dirty="0">
              <a:solidFill>
                <a:schemeClr val="tx1">
                  <a:lumMod val="65000"/>
                  <a:lumOff val="35000"/>
                </a:schemeClr>
              </a:solidFill>
            </a:endParaRPr>
          </a:p>
          <a:p>
            <a:pPr marL="514350" lvl="0" indent="-333375">
              <a:buFont typeface="+mj-lt"/>
              <a:buAutoNum type="arabicPeriod"/>
            </a:pPr>
            <a:r>
              <a:rPr lang="en-GB" sz="2500" b="1" dirty="0" smtClean="0">
                <a:solidFill>
                  <a:schemeClr val="tx1">
                    <a:lumMod val="65000"/>
                    <a:lumOff val="35000"/>
                  </a:schemeClr>
                </a:solidFill>
              </a:rPr>
              <a:t>Additional training Special Education</a:t>
            </a:r>
          </a:p>
          <a:p>
            <a:pPr marL="514350" lvl="0" indent="-333375">
              <a:buFont typeface="+mj-lt"/>
              <a:buAutoNum type="arabicPeriod"/>
            </a:pPr>
            <a:r>
              <a:rPr lang="en-GB" sz="2500" b="1" dirty="0" smtClean="0">
                <a:solidFill>
                  <a:schemeClr val="tx1">
                    <a:lumMod val="65000"/>
                    <a:lumOff val="35000"/>
                  </a:schemeClr>
                </a:solidFill>
              </a:rPr>
              <a:t>Enhancing communication: research to improve communication for people with special needs and development of TIC resources and tools.</a:t>
            </a:r>
            <a:endParaRPr lang="en-US" sz="2500" dirty="0" smtClean="0">
              <a:solidFill>
                <a:schemeClr val="tx1">
                  <a:lumMod val="65000"/>
                  <a:lumOff val="35000"/>
                </a:schemeClr>
              </a:solidFill>
            </a:endParaRP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323975"/>
            <a:ext cx="9080050" cy="5372099"/>
          </a:xfrm>
        </p:spPr>
        <p:txBody>
          <a:bodyPr>
            <a:normAutofit/>
          </a:bodyPr>
          <a:lstStyle/>
          <a:p>
            <a:pPr marL="361950" lvl="0" indent="-361950" defTabSz="361950">
              <a:spcBef>
                <a:spcPts val="0"/>
              </a:spcBef>
              <a:buAutoNum type="arabicPeriod"/>
            </a:pPr>
            <a:r>
              <a:rPr lang="en-US" sz="2500" b="1" dirty="0" smtClean="0">
                <a:solidFill>
                  <a:schemeClr val="tx1">
                    <a:lumMod val="65000"/>
                    <a:lumOff val="35000"/>
                  </a:schemeClr>
                </a:solidFill>
              </a:rPr>
              <a:t>An interdisciplinary approach to working with</a:t>
            </a:r>
          </a:p>
          <a:p>
            <a:pPr marL="0" lvl="0" indent="0">
              <a:spcBef>
                <a:spcPts val="0"/>
              </a:spcBef>
              <a:buNone/>
            </a:pPr>
            <a:r>
              <a:rPr lang="en-US" sz="2500" b="1" dirty="0" smtClean="0">
                <a:solidFill>
                  <a:schemeClr val="tx1">
                    <a:lumMod val="65000"/>
                    <a:lumOff val="35000"/>
                  </a:schemeClr>
                </a:solidFill>
              </a:rPr>
              <a:t>children and young people with complex intellectual</a:t>
            </a:r>
          </a:p>
          <a:p>
            <a:pPr marL="0" lvl="0" indent="0">
              <a:spcBef>
                <a:spcPts val="0"/>
              </a:spcBef>
              <a:buNone/>
            </a:pPr>
            <a:r>
              <a:rPr lang="en-US" sz="2500" b="1" dirty="0" smtClean="0">
                <a:solidFill>
                  <a:schemeClr val="tx1">
                    <a:lumMod val="65000"/>
                    <a:lumOff val="35000"/>
                  </a:schemeClr>
                </a:solidFill>
              </a:rPr>
              <a:t>and developmental needs</a:t>
            </a:r>
          </a:p>
          <a:p>
            <a:pPr marL="0" lvl="0" indent="0">
              <a:buNone/>
            </a:pPr>
            <a:endParaRPr lang="en-US" sz="1700" dirty="0" smtClean="0">
              <a:solidFill>
                <a:schemeClr val="tx1">
                  <a:lumMod val="65000"/>
                  <a:lumOff val="35000"/>
                </a:schemeClr>
              </a:solidFill>
            </a:endParaRPr>
          </a:p>
          <a:p>
            <a:pPr>
              <a:buNone/>
            </a:pPr>
            <a:r>
              <a:rPr lang="en-US" sz="2400" b="1" dirty="0" smtClean="0">
                <a:solidFill>
                  <a:srgbClr val="0070C0"/>
                </a:solidFill>
              </a:rPr>
              <a:t>No. </a:t>
            </a:r>
            <a:r>
              <a:rPr lang="en-US" sz="2400" dirty="0" smtClean="0">
                <a:solidFill>
                  <a:schemeClr val="tx1">
                    <a:lumMod val="65000"/>
                    <a:lumOff val="35000"/>
                  </a:schemeClr>
                </a:solidFill>
              </a:rPr>
              <a:t>2014-1-SE01-KA203-001023</a:t>
            </a:r>
          </a:p>
          <a:p>
            <a:pPr>
              <a:buNone/>
            </a:pPr>
            <a:r>
              <a:rPr lang="en-US" sz="2400" b="1" dirty="0" smtClean="0">
                <a:solidFill>
                  <a:srgbClr val="0070C0"/>
                </a:solidFill>
              </a:rPr>
              <a:t>Duration: </a:t>
            </a:r>
            <a:r>
              <a:rPr lang="en-US" sz="2400" dirty="0" smtClean="0">
                <a:solidFill>
                  <a:schemeClr val="tx1">
                    <a:lumMod val="65000"/>
                    <a:lumOff val="35000"/>
                  </a:schemeClr>
                </a:solidFill>
              </a:rPr>
              <a:t>3 years (01-09-2014 – 31-08-2017)</a:t>
            </a:r>
          </a:p>
          <a:p>
            <a:pPr>
              <a:buNone/>
            </a:pPr>
            <a:r>
              <a:rPr lang="en-US" sz="2400" b="1" dirty="0" smtClean="0">
                <a:solidFill>
                  <a:srgbClr val="0070C0"/>
                </a:solidFill>
              </a:rPr>
              <a:t>EC Grant: </a:t>
            </a:r>
            <a:r>
              <a:rPr lang="en-US" sz="2400" dirty="0" smtClean="0">
                <a:solidFill>
                  <a:schemeClr val="tx1">
                    <a:lumMod val="65000"/>
                    <a:lumOff val="35000"/>
                  </a:schemeClr>
                </a:solidFill>
              </a:rPr>
              <a:t>217,555 EUR </a:t>
            </a:r>
          </a:p>
          <a:p>
            <a:pPr marL="0" indent="4763">
              <a:buNone/>
            </a:pPr>
            <a:r>
              <a:rPr lang="en-US" sz="2400" b="1" dirty="0" smtClean="0">
                <a:solidFill>
                  <a:srgbClr val="0070C0"/>
                </a:solidFill>
              </a:rPr>
              <a:t>Coordinator: </a:t>
            </a:r>
            <a:r>
              <a:rPr lang="en-US" sz="2400" dirty="0" err="1" smtClean="0">
                <a:solidFill>
                  <a:schemeClr val="tx1">
                    <a:lumMod val="65000"/>
                    <a:lumOff val="35000"/>
                  </a:schemeClr>
                </a:solidFill>
              </a:rPr>
              <a:t>Stockholms</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Universitet</a:t>
            </a:r>
            <a:r>
              <a:rPr lang="en-US" sz="2400" dirty="0" smtClean="0">
                <a:solidFill>
                  <a:schemeClr val="tx1">
                    <a:lumMod val="65000"/>
                    <a:lumOff val="35000"/>
                  </a:schemeClr>
                </a:solidFill>
              </a:rPr>
              <a:t> (Sweden)</a:t>
            </a:r>
          </a:p>
          <a:p>
            <a:pPr marL="0" indent="0">
              <a:buNone/>
            </a:pPr>
            <a:r>
              <a:rPr lang="en-US" sz="2400" b="1" dirty="0" smtClean="0">
                <a:solidFill>
                  <a:srgbClr val="0070C0"/>
                </a:solidFill>
              </a:rPr>
              <a:t>4 partners:</a:t>
            </a:r>
            <a:r>
              <a:rPr lang="en-US" sz="2400" dirty="0" smtClean="0">
                <a:solidFill>
                  <a:srgbClr val="0070C0"/>
                </a:solidFill>
              </a:rPr>
              <a:t> </a:t>
            </a:r>
            <a:r>
              <a:rPr lang="en-US" sz="2400" dirty="0" smtClean="0">
                <a:solidFill>
                  <a:schemeClr val="tx1">
                    <a:lumMod val="65000"/>
                    <a:lumOff val="35000"/>
                  </a:schemeClr>
                </a:solidFill>
              </a:rPr>
              <a:t>United Kingdom (2), Romania (1), Norway (1)</a:t>
            </a:r>
          </a:p>
          <a:p>
            <a:pPr marL="0" indent="0">
              <a:buNone/>
            </a:pPr>
            <a:r>
              <a:rPr lang="en-US" sz="2400" b="1" dirty="0" smtClean="0">
                <a:solidFill>
                  <a:srgbClr val="0070C0"/>
                </a:solidFill>
              </a:rPr>
              <a:t>Main aim: </a:t>
            </a:r>
            <a:r>
              <a:rPr lang="en-US" sz="2400" dirty="0" smtClean="0">
                <a:solidFill>
                  <a:schemeClr val="tx1">
                    <a:lumMod val="65000"/>
                    <a:lumOff val="35000"/>
                  </a:schemeClr>
                </a:solidFill>
              </a:rPr>
              <a:t>to develop a </a:t>
            </a:r>
            <a:r>
              <a:rPr lang="en-US" sz="2400" dirty="0" smtClean="0">
                <a:solidFill>
                  <a:srgbClr val="0070C0"/>
                </a:solidFill>
              </a:rPr>
              <a:t>shared on-line learning module </a:t>
            </a:r>
            <a:r>
              <a:rPr lang="en-US" sz="2400" dirty="0" smtClean="0">
                <a:solidFill>
                  <a:schemeClr val="tx1">
                    <a:lumMod val="65000"/>
                    <a:lumOff val="35000"/>
                  </a:schemeClr>
                </a:solidFill>
              </a:rPr>
              <a:t>focusing on the policy, research and best practice in meeting the education, health and social work needs of children and young people with complex intellectual and developmental disabilities.</a:t>
            </a:r>
          </a:p>
          <a:p>
            <a:pPr marL="0" indent="0">
              <a:buNone/>
            </a:pPr>
            <a:endParaRPr lang="en-US" sz="2600" dirty="0" smtClean="0">
              <a:solidFill>
                <a:schemeClr val="tx1">
                  <a:lumMod val="65000"/>
                  <a:lumOff val="35000"/>
                </a:schemeClr>
              </a:solidFill>
            </a:endParaRPr>
          </a:p>
        </p:txBody>
      </p:sp>
      <p:pic>
        <p:nvPicPr>
          <p:cNvPr id="4" name="Picture 4"/>
          <p:cNvPicPr>
            <a:picLocks noChangeAspect="1" noChangeArrowheads="1"/>
          </p:cNvPicPr>
          <p:nvPr/>
        </p:nvPicPr>
        <p:blipFill>
          <a:blip r:embed="rId3"/>
          <a:srcRect/>
          <a:stretch>
            <a:fillRect/>
          </a:stretch>
        </p:blipFill>
        <p:spPr bwMode="auto">
          <a:xfrm>
            <a:off x="6777015" y="3252804"/>
            <a:ext cx="429898" cy="558313"/>
          </a:xfrm>
          <a:prstGeom prst="rect">
            <a:avLst/>
          </a:prstGeom>
          <a:noFill/>
          <a:ln w="9525">
            <a:noFill/>
            <a:miter lim="800000"/>
            <a:headEnd/>
            <a:tailEnd/>
          </a:ln>
          <a:effectLst/>
        </p:spPr>
      </p:pic>
    </p:spTree>
    <p:extLst>
      <p:ext uri="{BB962C8B-B14F-4D97-AF65-F5344CB8AC3E}">
        <p14:creationId xmlns:p14="http://schemas.microsoft.com/office/powerpoint/2010/main" xmlns="" val="821132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942975"/>
            <a:ext cx="9080050" cy="6019800"/>
          </a:xfrm>
        </p:spPr>
        <p:txBody>
          <a:bodyPr>
            <a:normAutofit fontScale="85000" lnSpcReduction="10000"/>
          </a:bodyPr>
          <a:lstStyle/>
          <a:p>
            <a:pPr marL="266700" lvl="0" indent="-266700" defTabSz="361950">
              <a:spcBef>
                <a:spcPts val="0"/>
              </a:spcBef>
              <a:buAutoNum type="arabicPeriod" startAt="2"/>
            </a:pPr>
            <a:r>
              <a:rPr lang="en-US" sz="2800" b="1" dirty="0" smtClean="0">
                <a:solidFill>
                  <a:schemeClr val="tx1">
                    <a:lumMod val="65000"/>
                    <a:lumOff val="35000"/>
                  </a:schemeClr>
                </a:solidFill>
              </a:rPr>
              <a:t>Inclusive </a:t>
            </a:r>
            <a:r>
              <a:rPr lang="en-US" sz="2800" b="1" dirty="0">
                <a:solidFill>
                  <a:schemeClr val="tx1">
                    <a:lumMod val="65000"/>
                    <a:lumOff val="35000"/>
                  </a:schemeClr>
                </a:solidFill>
              </a:rPr>
              <a:t>Education in Early </a:t>
            </a:r>
            <a:r>
              <a:rPr lang="en-US" sz="2800" b="1" dirty="0" smtClean="0">
                <a:solidFill>
                  <a:schemeClr val="tx1">
                    <a:lumMod val="65000"/>
                    <a:lumOff val="35000"/>
                  </a:schemeClr>
                </a:solidFill>
              </a:rPr>
              <a:t>Childhood:</a:t>
            </a:r>
          </a:p>
          <a:p>
            <a:pPr marL="0" lvl="0" indent="0" defTabSz="361950">
              <a:spcBef>
                <a:spcPts val="0"/>
              </a:spcBef>
              <a:buNone/>
            </a:pPr>
            <a:r>
              <a:rPr lang="en-US" sz="2800" b="1" dirty="0" smtClean="0">
                <a:solidFill>
                  <a:schemeClr val="tx1">
                    <a:lumMod val="65000"/>
                    <a:lumOff val="35000"/>
                  </a:schemeClr>
                </a:solidFill>
              </a:rPr>
              <a:t>Developing </a:t>
            </a:r>
            <a:r>
              <a:rPr lang="en-US" sz="2800" b="1" dirty="0">
                <a:solidFill>
                  <a:schemeClr val="tx1">
                    <a:lumMod val="65000"/>
                    <a:lumOff val="35000"/>
                  </a:schemeClr>
                </a:solidFill>
              </a:rPr>
              <a:t>Good </a:t>
            </a:r>
            <a:r>
              <a:rPr lang="en-US" sz="2800" b="1" dirty="0" smtClean="0">
                <a:solidFill>
                  <a:schemeClr val="tx1">
                    <a:lumMod val="65000"/>
                    <a:lumOff val="35000"/>
                  </a:schemeClr>
                </a:solidFill>
              </a:rPr>
              <a:t>Practices</a:t>
            </a:r>
          </a:p>
          <a:p>
            <a:pPr marL="0" lvl="0" indent="0" defTabSz="361950">
              <a:spcBef>
                <a:spcPts val="0"/>
              </a:spcBef>
              <a:buNone/>
            </a:pPr>
            <a:endParaRPr lang="en-US" sz="1700" dirty="0" smtClean="0">
              <a:solidFill>
                <a:schemeClr val="tx1">
                  <a:lumMod val="65000"/>
                  <a:lumOff val="35000"/>
                </a:schemeClr>
              </a:solidFill>
            </a:endParaRPr>
          </a:p>
          <a:p>
            <a:pPr>
              <a:buNone/>
            </a:pPr>
            <a:r>
              <a:rPr lang="en-US" sz="2600" b="1" dirty="0" smtClean="0">
                <a:solidFill>
                  <a:srgbClr val="0070C0"/>
                </a:solidFill>
              </a:rPr>
              <a:t>No. </a:t>
            </a:r>
            <a:r>
              <a:rPr lang="en-US" sz="2600" dirty="0">
                <a:solidFill>
                  <a:schemeClr val="tx1">
                    <a:lumMod val="65000"/>
                    <a:lumOff val="35000"/>
                  </a:schemeClr>
                </a:solidFill>
              </a:rPr>
              <a:t>2014-1-TR01-KA203-011754 </a:t>
            </a:r>
          </a:p>
          <a:p>
            <a:pPr>
              <a:buNone/>
            </a:pPr>
            <a:r>
              <a:rPr lang="en-US" sz="2600" b="1" dirty="0" smtClean="0">
                <a:solidFill>
                  <a:srgbClr val="0070C0"/>
                </a:solidFill>
              </a:rPr>
              <a:t>Duration: </a:t>
            </a:r>
            <a:r>
              <a:rPr lang="en-US" sz="2600" dirty="0" smtClean="0">
                <a:solidFill>
                  <a:schemeClr val="tx1">
                    <a:lumMod val="65000"/>
                    <a:lumOff val="35000"/>
                  </a:schemeClr>
                </a:solidFill>
              </a:rPr>
              <a:t>3 years (01-09-2014 – 31-08-2017)</a:t>
            </a:r>
          </a:p>
          <a:p>
            <a:pPr>
              <a:buNone/>
            </a:pPr>
            <a:r>
              <a:rPr lang="en-US" sz="2600" b="1" dirty="0" smtClean="0">
                <a:solidFill>
                  <a:srgbClr val="0070C0"/>
                </a:solidFill>
              </a:rPr>
              <a:t>EC Grant: </a:t>
            </a:r>
            <a:r>
              <a:rPr lang="en-US" sz="2600" dirty="0">
                <a:solidFill>
                  <a:schemeClr val="tx1">
                    <a:lumMod val="65000"/>
                    <a:lumOff val="35000"/>
                  </a:schemeClr>
                </a:solidFill>
              </a:rPr>
              <a:t>355,915 </a:t>
            </a:r>
            <a:r>
              <a:rPr lang="en-US" sz="2600" dirty="0" smtClean="0">
                <a:solidFill>
                  <a:schemeClr val="tx1">
                    <a:lumMod val="65000"/>
                    <a:lumOff val="35000"/>
                  </a:schemeClr>
                </a:solidFill>
              </a:rPr>
              <a:t>EUR</a:t>
            </a:r>
          </a:p>
          <a:p>
            <a:pPr marL="0" indent="4763">
              <a:buNone/>
            </a:pPr>
            <a:r>
              <a:rPr lang="en-US" sz="2600" b="1" dirty="0" smtClean="0">
                <a:solidFill>
                  <a:srgbClr val="0070C0"/>
                </a:solidFill>
              </a:rPr>
              <a:t>Coordinator: </a:t>
            </a:r>
            <a:r>
              <a:rPr lang="en-US" sz="2600" dirty="0" err="1">
                <a:solidFill>
                  <a:schemeClr val="tx1">
                    <a:lumMod val="65000"/>
                    <a:lumOff val="35000"/>
                  </a:schemeClr>
                </a:solidFill>
              </a:rPr>
              <a:t>Balikesir</a:t>
            </a:r>
            <a:r>
              <a:rPr lang="en-US" sz="2600" dirty="0">
                <a:solidFill>
                  <a:schemeClr val="tx1">
                    <a:lumMod val="65000"/>
                    <a:lumOff val="35000"/>
                  </a:schemeClr>
                </a:solidFill>
              </a:rPr>
              <a:t> University (Turkey)</a:t>
            </a:r>
          </a:p>
          <a:p>
            <a:pPr marL="0" indent="0">
              <a:buNone/>
            </a:pPr>
            <a:r>
              <a:rPr lang="en-US" sz="2600" b="1" dirty="0" smtClean="0">
                <a:solidFill>
                  <a:srgbClr val="0070C0"/>
                </a:solidFill>
              </a:rPr>
              <a:t>6 partners:</a:t>
            </a:r>
            <a:r>
              <a:rPr lang="en-US" sz="2600" dirty="0" smtClean="0">
                <a:solidFill>
                  <a:srgbClr val="0070C0"/>
                </a:solidFill>
              </a:rPr>
              <a:t> </a:t>
            </a:r>
            <a:r>
              <a:rPr lang="en-US" sz="2600" dirty="0" smtClean="0">
                <a:solidFill>
                  <a:schemeClr val="tx1">
                    <a:lumMod val="65000"/>
                    <a:lumOff val="35000"/>
                  </a:schemeClr>
                </a:solidFill>
              </a:rPr>
              <a:t>Belgium (1), Netherlands (1), Lithuania (1), </a:t>
            </a:r>
            <a:r>
              <a:rPr lang="en-US" sz="2600" dirty="0">
                <a:solidFill>
                  <a:schemeClr val="tx1">
                    <a:lumMod val="65000"/>
                    <a:lumOff val="35000"/>
                  </a:schemeClr>
                </a:solidFill>
              </a:rPr>
              <a:t>United </a:t>
            </a:r>
            <a:r>
              <a:rPr lang="en-US" sz="2600" dirty="0" smtClean="0">
                <a:solidFill>
                  <a:schemeClr val="tx1">
                    <a:lumMod val="65000"/>
                    <a:lumOff val="35000"/>
                  </a:schemeClr>
                </a:solidFill>
              </a:rPr>
              <a:t>Kingdom (1), Portugal (1), Denmark (1)</a:t>
            </a:r>
          </a:p>
          <a:p>
            <a:pPr marL="0" indent="0">
              <a:buNone/>
            </a:pPr>
            <a:r>
              <a:rPr lang="en-US" sz="2600" b="1" dirty="0" smtClean="0">
                <a:solidFill>
                  <a:srgbClr val="0070C0"/>
                </a:solidFill>
              </a:rPr>
              <a:t>Main goals:</a:t>
            </a:r>
            <a:endParaRPr lang="en-US" sz="2600" dirty="0">
              <a:solidFill>
                <a:schemeClr val="tx1">
                  <a:lumMod val="65000"/>
                  <a:lumOff val="35000"/>
                </a:schemeClr>
              </a:solidFill>
            </a:endParaRPr>
          </a:p>
          <a:p>
            <a:pPr>
              <a:buFont typeface="Arial" panose="020B0604020202020204" pitchFamily="34" charset="0"/>
              <a:buChar char="•"/>
            </a:pPr>
            <a:r>
              <a:rPr lang="en-US" sz="2600" dirty="0" smtClean="0">
                <a:solidFill>
                  <a:schemeClr val="tx1">
                    <a:lumMod val="65000"/>
                    <a:lumOff val="35000"/>
                  </a:schemeClr>
                </a:solidFill>
              </a:rPr>
              <a:t>to </a:t>
            </a:r>
            <a:r>
              <a:rPr lang="en-US" sz="2600" dirty="0">
                <a:solidFill>
                  <a:schemeClr val="tx1">
                    <a:lumMod val="65000"/>
                    <a:lumOff val="35000"/>
                  </a:schemeClr>
                </a:solidFill>
              </a:rPr>
              <a:t>produce a </a:t>
            </a:r>
            <a:r>
              <a:rPr lang="en-US" sz="2600" dirty="0">
                <a:solidFill>
                  <a:srgbClr val="0070C0"/>
                </a:solidFill>
              </a:rPr>
              <a:t>manual with the models of inclusive education </a:t>
            </a:r>
            <a:r>
              <a:rPr lang="en-US" sz="2600" dirty="0">
                <a:solidFill>
                  <a:schemeClr val="tx1">
                    <a:lumMod val="65000"/>
                    <a:lumOff val="35000"/>
                  </a:schemeClr>
                </a:solidFill>
              </a:rPr>
              <a:t>of the different participating countries </a:t>
            </a:r>
            <a:r>
              <a:rPr lang="en-US" sz="2600" dirty="0" smtClean="0">
                <a:solidFill>
                  <a:schemeClr val="tx1">
                    <a:lumMod val="65000"/>
                    <a:lumOff val="35000"/>
                  </a:schemeClr>
                </a:solidFill>
              </a:rPr>
              <a:t>and</a:t>
            </a:r>
          </a:p>
          <a:p>
            <a:pPr>
              <a:buFont typeface="Arial" panose="020B0604020202020204" pitchFamily="34" charset="0"/>
              <a:buChar char="•"/>
            </a:pPr>
            <a:r>
              <a:rPr lang="en-US" sz="2600" dirty="0" smtClean="0">
                <a:solidFill>
                  <a:schemeClr val="tx1">
                    <a:lumMod val="65000"/>
                    <a:lumOff val="35000"/>
                  </a:schemeClr>
                </a:solidFill>
              </a:rPr>
              <a:t>create </a:t>
            </a:r>
            <a:r>
              <a:rPr lang="en-US" sz="2600" dirty="0">
                <a:solidFill>
                  <a:schemeClr val="tx1">
                    <a:lumMod val="65000"/>
                    <a:lumOff val="35000"/>
                  </a:schemeClr>
                </a:solidFill>
              </a:rPr>
              <a:t>a </a:t>
            </a:r>
            <a:r>
              <a:rPr lang="en-US" sz="2600" dirty="0">
                <a:solidFill>
                  <a:srgbClr val="0070C0"/>
                </a:solidFill>
              </a:rPr>
              <a:t>transnational model </a:t>
            </a:r>
            <a:r>
              <a:rPr lang="en-US" sz="2600" dirty="0">
                <a:solidFill>
                  <a:schemeClr val="tx1">
                    <a:lumMod val="65000"/>
                    <a:lumOff val="35000"/>
                  </a:schemeClr>
                </a:solidFill>
              </a:rPr>
              <a:t>with all the best components together in the languages of participating countries </a:t>
            </a:r>
            <a:r>
              <a:rPr lang="en-US" sz="2600" dirty="0">
                <a:solidFill>
                  <a:srgbClr val="0070C0"/>
                </a:solidFill>
              </a:rPr>
              <a:t>to be used in teacher preparation for the development of competencies and talents of children in inclusive classrooms</a:t>
            </a:r>
            <a:r>
              <a:rPr lang="en-US" sz="2600" dirty="0">
                <a:solidFill>
                  <a:schemeClr val="tx1">
                    <a:lumMod val="65000"/>
                    <a:lumOff val="35000"/>
                  </a:schemeClr>
                </a:solidFill>
              </a:rPr>
              <a:t>. This model will be illustrated with ‘good practices’ from different countries as case studies and supported by examples of activities developed by experts of the different countries in different disciplines. </a:t>
            </a:r>
          </a:p>
        </p:txBody>
      </p:sp>
      <p:pic>
        <p:nvPicPr>
          <p:cNvPr id="4" name="Picture 4"/>
          <p:cNvPicPr>
            <a:picLocks noChangeAspect="1" noChangeArrowheads="1"/>
          </p:cNvPicPr>
          <p:nvPr/>
        </p:nvPicPr>
        <p:blipFill>
          <a:blip r:embed="rId3"/>
          <a:srcRect/>
          <a:stretch>
            <a:fillRect/>
          </a:stretch>
        </p:blipFill>
        <p:spPr bwMode="auto">
          <a:xfrm>
            <a:off x="6347117" y="2147904"/>
            <a:ext cx="429898" cy="558313"/>
          </a:xfrm>
          <a:prstGeom prst="rect">
            <a:avLst/>
          </a:prstGeom>
          <a:noFill/>
          <a:ln w="9525">
            <a:noFill/>
            <a:miter lim="800000"/>
            <a:headEnd/>
            <a:tailEnd/>
          </a:ln>
          <a:effectLst/>
        </p:spPr>
      </p:pic>
    </p:spTree>
    <p:extLst>
      <p:ext uri="{BB962C8B-B14F-4D97-AF65-F5344CB8AC3E}">
        <p14:creationId xmlns:p14="http://schemas.microsoft.com/office/powerpoint/2010/main" xmlns="" val="2575326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790575"/>
            <a:ext cx="9080050" cy="6286500"/>
          </a:xfrm>
        </p:spPr>
        <p:txBody>
          <a:bodyPr>
            <a:normAutofit fontScale="77500" lnSpcReduction="20000"/>
          </a:bodyPr>
          <a:lstStyle/>
          <a:p>
            <a:pPr marL="0" lvl="0" indent="0" defTabSz="361950">
              <a:spcBef>
                <a:spcPts val="0"/>
              </a:spcBef>
              <a:buNone/>
            </a:pPr>
            <a:r>
              <a:rPr lang="en-US" sz="2800" b="1" dirty="0" smtClean="0">
                <a:solidFill>
                  <a:schemeClr val="tx1">
                    <a:lumMod val="65000"/>
                    <a:lumOff val="35000"/>
                  </a:schemeClr>
                </a:solidFill>
              </a:rPr>
              <a:t>3</a:t>
            </a:r>
            <a:r>
              <a:rPr lang="en-US" sz="2800" b="1" dirty="0">
                <a:solidFill>
                  <a:schemeClr val="tx1">
                    <a:lumMod val="65000"/>
                    <a:lumOff val="35000"/>
                  </a:schemeClr>
                </a:solidFill>
              </a:rPr>
              <a:t>. </a:t>
            </a:r>
            <a:r>
              <a:rPr lang="en-US" sz="2800" b="1" dirty="0" smtClean="0">
                <a:solidFill>
                  <a:schemeClr val="tx1">
                    <a:lumMod val="65000"/>
                    <a:lumOff val="35000"/>
                  </a:schemeClr>
                </a:solidFill>
              </a:rPr>
              <a:t>Additional </a:t>
            </a:r>
            <a:r>
              <a:rPr lang="en-US" sz="2800" b="1" dirty="0">
                <a:solidFill>
                  <a:schemeClr val="tx1">
                    <a:lumMod val="65000"/>
                    <a:lumOff val="35000"/>
                  </a:schemeClr>
                </a:solidFill>
              </a:rPr>
              <a:t>training Special </a:t>
            </a:r>
            <a:r>
              <a:rPr lang="en-US" sz="2800" b="1" dirty="0" smtClean="0">
                <a:solidFill>
                  <a:schemeClr val="tx1">
                    <a:lumMod val="65000"/>
                    <a:lumOff val="35000"/>
                  </a:schemeClr>
                </a:solidFill>
              </a:rPr>
              <a:t>Education</a:t>
            </a:r>
          </a:p>
          <a:p>
            <a:pPr marL="0" lvl="0" indent="0" defTabSz="361950">
              <a:spcBef>
                <a:spcPts val="0"/>
              </a:spcBef>
              <a:buNone/>
            </a:pPr>
            <a:r>
              <a:rPr lang="en-US" sz="2800" b="1" dirty="0" smtClean="0">
                <a:solidFill>
                  <a:schemeClr val="tx1">
                    <a:lumMod val="65000"/>
                    <a:lumOff val="35000"/>
                  </a:schemeClr>
                </a:solidFill>
              </a:rPr>
              <a:t>(</a:t>
            </a:r>
            <a:r>
              <a:rPr lang="en-US" sz="2800" b="1" dirty="0" err="1" smtClean="0">
                <a:solidFill>
                  <a:schemeClr val="tx1">
                    <a:lumMod val="65000"/>
                    <a:lumOff val="35000"/>
                  </a:schemeClr>
                </a:solidFill>
              </a:rPr>
              <a:t>Zusatzausbildung</a:t>
            </a:r>
            <a:r>
              <a:rPr lang="en-US" sz="2800" b="1" dirty="0" smtClean="0">
                <a:solidFill>
                  <a:schemeClr val="tx1">
                    <a:lumMod val="65000"/>
                    <a:lumOff val="35000"/>
                  </a:schemeClr>
                </a:solidFill>
              </a:rPr>
              <a:t> </a:t>
            </a:r>
            <a:r>
              <a:rPr lang="en-US" sz="2800" b="1" dirty="0" err="1">
                <a:solidFill>
                  <a:schemeClr val="tx1">
                    <a:lumMod val="65000"/>
                    <a:lumOff val="35000"/>
                  </a:schemeClr>
                </a:solidFill>
              </a:rPr>
              <a:t>Förderpädagogik</a:t>
            </a:r>
            <a:r>
              <a:rPr lang="en-US" sz="2800" b="1" dirty="0" smtClean="0">
                <a:solidFill>
                  <a:schemeClr val="tx1">
                    <a:lumMod val="65000"/>
                    <a:lumOff val="35000"/>
                  </a:schemeClr>
                </a:solidFill>
              </a:rPr>
              <a:t>)</a:t>
            </a:r>
          </a:p>
          <a:p>
            <a:pPr marL="0" lvl="0" indent="0" defTabSz="361950">
              <a:spcBef>
                <a:spcPts val="0"/>
              </a:spcBef>
              <a:buNone/>
            </a:pPr>
            <a:endParaRPr lang="en-US" sz="1700" dirty="0" smtClean="0">
              <a:solidFill>
                <a:schemeClr val="tx1">
                  <a:lumMod val="65000"/>
                  <a:lumOff val="35000"/>
                </a:schemeClr>
              </a:solidFill>
            </a:endParaRPr>
          </a:p>
          <a:p>
            <a:pPr>
              <a:buNone/>
            </a:pPr>
            <a:r>
              <a:rPr lang="en-US" sz="2700" b="1" dirty="0" smtClean="0">
                <a:solidFill>
                  <a:srgbClr val="0070C0"/>
                </a:solidFill>
              </a:rPr>
              <a:t>No. </a:t>
            </a:r>
            <a:r>
              <a:rPr lang="en-US" sz="2700" dirty="0">
                <a:solidFill>
                  <a:schemeClr val="tx1">
                    <a:lumMod val="65000"/>
                    <a:lumOff val="35000"/>
                  </a:schemeClr>
                </a:solidFill>
              </a:rPr>
              <a:t>2015-1-BE03-KA203-001597 </a:t>
            </a:r>
          </a:p>
          <a:p>
            <a:pPr>
              <a:buNone/>
            </a:pPr>
            <a:r>
              <a:rPr lang="en-US" sz="2700" b="1" dirty="0" smtClean="0">
                <a:solidFill>
                  <a:srgbClr val="0070C0"/>
                </a:solidFill>
              </a:rPr>
              <a:t>Duration: </a:t>
            </a:r>
            <a:r>
              <a:rPr lang="en-US" sz="2700" dirty="0" smtClean="0">
                <a:solidFill>
                  <a:schemeClr val="tx1">
                    <a:lumMod val="65000"/>
                    <a:lumOff val="35000"/>
                  </a:schemeClr>
                </a:solidFill>
              </a:rPr>
              <a:t>2 years </a:t>
            </a:r>
            <a:r>
              <a:rPr lang="en-US" sz="2700" dirty="0">
                <a:solidFill>
                  <a:schemeClr val="tx1">
                    <a:lumMod val="65000"/>
                    <a:lumOff val="35000"/>
                  </a:schemeClr>
                </a:solidFill>
              </a:rPr>
              <a:t>(</a:t>
            </a:r>
            <a:r>
              <a:rPr lang="en-US" sz="2700" dirty="0" smtClean="0">
                <a:solidFill>
                  <a:schemeClr val="tx1">
                    <a:lumMod val="65000"/>
                    <a:lumOff val="35000"/>
                  </a:schemeClr>
                </a:solidFill>
              </a:rPr>
              <a:t>01-09-2015 – 31-08-2017)</a:t>
            </a:r>
          </a:p>
          <a:p>
            <a:pPr>
              <a:buNone/>
            </a:pPr>
            <a:r>
              <a:rPr lang="en-US" sz="2700" b="1" dirty="0" smtClean="0">
                <a:solidFill>
                  <a:srgbClr val="0070C0"/>
                </a:solidFill>
              </a:rPr>
              <a:t>EC Grant: </a:t>
            </a:r>
            <a:r>
              <a:rPr lang="en-US" sz="2700" dirty="0">
                <a:solidFill>
                  <a:schemeClr val="tx1">
                    <a:lumMod val="65000"/>
                    <a:lumOff val="35000"/>
                  </a:schemeClr>
                </a:solidFill>
              </a:rPr>
              <a:t>72,959 EUR </a:t>
            </a:r>
          </a:p>
          <a:p>
            <a:pPr marL="0" indent="4763">
              <a:buNone/>
            </a:pPr>
            <a:r>
              <a:rPr lang="en-US" sz="2700" b="1" dirty="0" smtClean="0">
                <a:solidFill>
                  <a:srgbClr val="0070C0"/>
                </a:solidFill>
              </a:rPr>
              <a:t>Coordinator: </a:t>
            </a:r>
            <a:r>
              <a:rPr lang="de-DE" sz="2700" dirty="0">
                <a:solidFill>
                  <a:schemeClr val="tx1">
                    <a:lumMod val="65000"/>
                    <a:lumOff val="35000"/>
                  </a:schemeClr>
                </a:solidFill>
              </a:rPr>
              <a:t>Autonome Hochschule in der Deutschsprachigen Gemeinschaft (</a:t>
            </a:r>
            <a:r>
              <a:rPr lang="de-DE" sz="2700" dirty="0" err="1">
                <a:solidFill>
                  <a:schemeClr val="tx1">
                    <a:lumMod val="65000"/>
                    <a:lumOff val="35000"/>
                  </a:schemeClr>
                </a:solidFill>
              </a:rPr>
              <a:t>Belgium</a:t>
            </a:r>
            <a:r>
              <a:rPr lang="de-DE" sz="2700" dirty="0">
                <a:solidFill>
                  <a:schemeClr val="tx1">
                    <a:lumMod val="65000"/>
                    <a:lumOff val="35000"/>
                  </a:schemeClr>
                </a:solidFill>
              </a:rPr>
              <a:t>)</a:t>
            </a:r>
          </a:p>
          <a:p>
            <a:pPr marL="0" indent="0">
              <a:buNone/>
            </a:pPr>
            <a:r>
              <a:rPr lang="en-US" sz="2700" b="1" dirty="0" smtClean="0">
                <a:solidFill>
                  <a:srgbClr val="0070C0"/>
                </a:solidFill>
              </a:rPr>
              <a:t>2 partners:</a:t>
            </a:r>
            <a:r>
              <a:rPr lang="en-US" sz="2700" dirty="0">
                <a:solidFill>
                  <a:srgbClr val="0070C0"/>
                </a:solidFill>
              </a:rPr>
              <a:t> </a:t>
            </a:r>
            <a:r>
              <a:rPr lang="en-US" sz="2700" dirty="0" smtClean="0">
                <a:solidFill>
                  <a:schemeClr val="tx1">
                    <a:lumMod val="65000"/>
                    <a:lumOff val="35000"/>
                  </a:schemeClr>
                </a:solidFill>
              </a:rPr>
              <a:t>Germany (1), Luxembourg (1)</a:t>
            </a:r>
            <a:endParaRPr lang="en-US" sz="2700" dirty="0">
              <a:solidFill>
                <a:schemeClr val="tx1">
                  <a:lumMod val="65000"/>
                  <a:lumOff val="35000"/>
                </a:schemeClr>
              </a:solidFill>
            </a:endParaRPr>
          </a:p>
          <a:p>
            <a:pPr marL="0" indent="0">
              <a:buNone/>
            </a:pPr>
            <a:r>
              <a:rPr lang="en-US" sz="2700" b="1" dirty="0" smtClean="0">
                <a:solidFill>
                  <a:srgbClr val="0070C0"/>
                </a:solidFill>
              </a:rPr>
              <a:t>Context:</a:t>
            </a:r>
            <a:endParaRPr lang="en-US" sz="2700" dirty="0">
              <a:solidFill>
                <a:schemeClr val="tx1">
                  <a:lumMod val="65000"/>
                  <a:lumOff val="35000"/>
                </a:schemeClr>
              </a:solidFill>
            </a:endParaRPr>
          </a:p>
          <a:p>
            <a:pPr marL="0" indent="0">
              <a:buNone/>
            </a:pPr>
            <a:r>
              <a:rPr lang="en-US" sz="2700" dirty="0" smtClean="0">
                <a:solidFill>
                  <a:schemeClr val="tx1">
                    <a:lumMod val="65000"/>
                    <a:lumOff val="35000"/>
                  </a:schemeClr>
                </a:solidFill>
              </a:rPr>
              <a:t>In </a:t>
            </a:r>
            <a:r>
              <a:rPr lang="en-US" sz="2700" dirty="0">
                <a:solidFill>
                  <a:srgbClr val="0070C0"/>
                </a:solidFill>
              </a:rPr>
              <a:t>Belgium</a:t>
            </a:r>
            <a:r>
              <a:rPr lang="en-US" sz="2700" dirty="0">
                <a:solidFill>
                  <a:schemeClr val="tx1">
                    <a:lumMod val="65000"/>
                    <a:lumOff val="35000"/>
                  </a:schemeClr>
                </a:solidFill>
              </a:rPr>
              <a:t> and </a:t>
            </a:r>
            <a:r>
              <a:rPr lang="en-US" sz="2700" dirty="0">
                <a:solidFill>
                  <a:srgbClr val="0070C0"/>
                </a:solidFill>
              </a:rPr>
              <a:t>Luxembourg</a:t>
            </a:r>
            <a:r>
              <a:rPr lang="en-US" sz="2700" dirty="0">
                <a:solidFill>
                  <a:schemeClr val="tx1">
                    <a:lumMod val="65000"/>
                    <a:lumOff val="35000"/>
                  </a:schemeClr>
                </a:solidFill>
              </a:rPr>
              <a:t>, there is </a:t>
            </a:r>
            <a:r>
              <a:rPr lang="en-US" sz="2700" dirty="0">
                <a:solidFill>
                  <a:srgbClr val="0070C0"/>
                </a:solidFill>
              </a:rPr>
              <a:t>no specific teacher training to teach pupils with special needs</a:t>
            </a:r>
            <a:r>
              <a:rPr lang="en-US" sz="2700" dirty="0">
                <a:solidFill>
                  <a:schemeClr val="tx1">
                    <a:lumMod val="65000"/>
                    <a:lumOff val="35000"/>
                  </a:schemeClr>
                </a:solidFill>
              </a:rPr>
              <a:t> in the regular schools and in the special schools: much of the work is done by "learning in the job" or by further education. </a:t>
            </a:r>
            <a:endParaRPr lang="en-US" sz="2700" dirty="0" smtClean="0">
              <a:solidFill>
                <a:schemeClr val="tx1">
                  <a:lumMod val="65000"/>
                  <a:lumOff val="35000"/>
                </a:schemeClr>
              </a:solidFill>
            </a:endParaRPr>
          </a:p>
          <a:p>
            <a:pPr marL="0" indent="0">
              <a:buNone/>
            </a:pPr>
            <a:r>
              <a:rPr lang="en-US" sz="2700" dirty="0" smtClean="0">
                <a:solidFill>
                  <a:schemeClr val="tx1">
                    <a:lumMod val="65000"/>
                    <a:lumOff val="35000"/>
                  </a:schemeClr>
                </a:solidFill>
              </a:rPr>
              <a:t>In </a:t>
            </a:r>
            <a:r>
              <a:rPr lang="en-US" sz="2700" dirty="0">
                <a:solidFill>
                  <a:srgbClr val="0070C0"/>
                </a:solidFill>
              </a:rPr>
              <a:t>Germany</a:t>
            </a:r>
            <a:r>
              <a:rPr lang="en-US" sz="2700" dirty="0">
                <a:solidFill>
                  <a:schemeClr val="tx1">
                    <a:lumMod val="65000"/>
                    <a:lumOff val="35000"/>
                  </a:schemeClr>
                </a:solidFill>
              </a:rPr>
              <a:t>, </a:t>
            </a:r>
            <a:r>
              <a:rPr lang="en-US" sz="2700" dirty="0">
                <a:solidFill>
                  <a:srgbClr val="0070C0"/>
                </a:solidFill>
              </a:rPr>
              <a:t>teacher training for regular schools differs a lot from the training for special schools</a:t>
            </a:r>
            <a:r>
              <a:rPr lang="en-US" sz="2700" dirty="0">
                <a:solidFill>
                  <a:schemeClr val="tx1">
                    <a:lumMod val="65000"/>
                    <a:lumOff val="35000"/>
                  </a:schemeClr>
                </a:solidFill>
              </a:rPr>
              <a:t>. So, a </a:t>
            </a:r>
            <a:r>
              <a:rPr lang="en-US" sz="2700" dirty="0">
                <a:solidFill>
                  <a:srgbClr val="0070C0"/>
                </a:solidFill>
              </a:rPr>
              <a:t>new form had to be found for young teachers </a:t>
            </a:r>
            <a:r>
              <a:rPr lang="en-US" sz="2700" dirty="0">
                <a:solidFill>
                  <a:schemeClr val="tx1">
                    <a:lumMod val="65000"/>
                    <a:lumOff val="35000"/>
                  </a:schemeClr>
                </a:solidFill>
              </a:rPr>
              <a:t>with a bachelor grade and working either in special schools or in settings of integration for pupils with special needs in regular schools. After their bachelor grade, they get the possibility </a:t>
            </a:r>
            <a:r>
              <a:rPr lang="en-US" sz="2700" dirty="0">
                <a:solidFill>
                  <a:srgbClr val="0070C0"/>
                </a:solidFill>
              </a:rPr>
              <a:t>to enroll for a certificate of advanced studies </a:t>
            </a:r>
            <a:r>
              <a:rPr lang="en-US" sz="2700" dirty="0">
                <a:solidFill>
                  <a:schemeClr val="tx1">
                    <a:lumMod val="65000"/>
                    <a:lumOff val="35000"/>
                  </a:schemeClr>
                </a:solidFill>
              </a:rPr>
              <a:t>(15 credit points) </a:t>
            </a:r>
            <a:r>
              <a:rPr lang="en-US" sz="2700" dirty="0">
                <a:solidFill>
                  <a:srgbClr val="0070C0"/>
                </a:solidFill>
              </a:rPr>
              <a:t>providing them the basics of special education</a:t>
            </a:r>
            <a:r>
              <a:rPr lang="en-US" sz="2700" dirty="0">
                <a:solidFill>
                  <a:schemeClr val="tx1">
                    <a:lumMod val="65000"/>
                    <a:lumOff val="35000"/>
                  </a:schemeClr>
                </a:solidFill>
              </a:rPr>
              <a:t>. During this CAS, the participants will acquire new skills and knowledge based on the vocabulary of the international classification of functioning disability and health (ICF), a concept well-known in special education in different countries of Europe</a:t>
            </a:r>
            <a:r>
              <a:rPr lang="en-US" sz="2700" dirty="0" smtClean="0">
                <a:solidFill>
                  <a:schemeClr val="tx1">
                    <a:lumMod val="65000"/>
                    <a:lumOff val="35000"/>
                  </a:schemeClr>
                </a:solidFill>
              </a:rPr>
              <a:t>.</a:t>
            </a:r>
            <a:endParaRPr lang="en-US" sz="2700" dirty="0">
              <a:solidFill>
                <a:schemeClr val="tx1">
                  <a:lumMod val="65000"/>
                  <a:lumOff val="35000"/>
                </a:schemeClr>
              </a:solidFill>
            </a:endParaRPr>
          </a:p>
        </p:txBody>
      </p:sp>
      <p:pic>
        <p:nvPicPr>
          <p:cNvPr id="4" name="Picture 4"/>
          <p:cNvPicPr>
            <a:picLocks noChangeAspect="1" noChangeArrowheads="1"/>
          </p:cNvPicPr>
          <p:nvPr/>
        </p:nvPicPr>
        <p:blipFill>
          <a:blip r:embed="rId3"/>
          <a:srcRect/>
          <a:stretch>
            <a:fillRect/>
          </a:stretch>
        </p:blipFill>
        <p:spPr bwMode="auto">
          <a:xfrm>
            <a:off x="6046443" y="1800225"/>
            <a:ext cx="374904" cy="486892"/>
          </a:xfrm>
          <a:prstGeom prst="rect">
            <a:avLst/>
          </a:prstGeom>
          <a:noFill/>
          <a:ln w="9525">
            <a:noFill/>
            <a:miter lim="800000"/>
            <a:headEnd/>
            <a:tailEnd/>
          </a:ln>
          <a:effectLst/>
        </p:spPr>
      </p:pic>
    </p:spTree>
    <p:extLst>
      <p:ext uri="{BB962C8B-B14F-4D97-AF65-F5344CB8AC3E}">
        <p14:creationId xmlns:p14="http://schemas.microsoft.com/office/powerpoint/2010/main" xmlns="" val="669036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790575"/>
            <a:ext cx="9080050" cy="6286500"/>
          </a:xfrm>
        </p:spPr>
        <p:txBody>
          <a:bodyPr>
            <a:normAutofit fontScale="92500" lnSpcReduction="10000"/>
          </a:bodyPr>
          <a:lstStyle/>
          <a:p>
            <a:pPr marL="0" lvl="0" indent="0" defTabSz="361950">
              <a:spcBef>
                <a:spcPts val="0"/>
              </a:spcBef>
              <a:buNone/>
            </a:pPr>
            <a:r>
              <a:rPr lang="en-US" sz="2600" b="1" dirty="0">
                <a:solidFill>
                  <a:schemeClr val="tx1">
                    <a:lumMod val="65000"/>
                    <a:lumOff val="35000"/>
                  </a:schemeClr>
                </a:solidFill>
              </a:rPr>
              <a:t>4. </a:t>
            </a:r>
            <a:r>
              <a:rPr lang="en-US" sz="2600" b="1" dirty="0" smtClean="0">
                <a:solidFill>
                  <a:schemeClr val="tx1">
                    <a:lumMod val="65000"/>
                    <a:lumOff val="35000"/>
                  </a:schemeClr>
                </a:solidFill>
              </a:rPr>
              <a:t>Enhancing </a:t>
            </a:r>
            <a:r>
              <a:rPr lang="en-US" sz="2600" b="1" dirty="0">
                <a:solidFill>
                  <a:schemeClr val="tx1">
                    <a:lumMod val="65000"/>
                    <a:lumOff val="35000"/>
                  </a:schemeClr>
                </a:solidFill>
              </a:rPr>
              <a:t>communication: research to </a:t>
            </a:r>
            <a:r>
              <a:rPr lang="en-US" sz="2600" b="1" dirty="0" smtClean="0">
                <a:solidFill>
                  <a:schemeClr val="tx1">
                    <a:lumMod val="65000"/>
                    <a:lumOff val="35000"/>
                  </a:schemeClr>
                </a:solidFill>
              </a:rPr>
              <a:t>improve</a:t>
            </a:r>
          </a:p>
          <a:p>
            <a:pPr marL="0" lvl="0" indent="0" defTabSz="361950">
              <a:spcBef>
                <a:spcPts val="0"/>
              </a:spcBef>
              <a:buNone/>
            </a:pPr>
            <a:r>
              <a:rPr lang="en-US" sz="2600" b="1" dirty="0" smtClean="0">
                <a:solidFill>
                  <a:schemeClr val="tx1">
                    <a:lumMod val="65000"/>
                    <a:lumOff val="35000"/>
                  </a:schemeClr>
                </a:solidFill>
              </a:rPr>
              <a:t>communication </a:t>
            </a:r>
            <a:r>
              <a:rPr lang="en-US" sz="2600" b="1" dirty="0">
                <a:solidFill>
                  <a:schemeClr val="tx1">
                    <a:lumMod val="65000"/>
                    <a:lumOff val="35000"/>
                  </a:schemeClr>
                </a:solidFill>
              </a:rPr>
              <a:t>for people with special needs </a:t>
            </a:r>
            <a:r>
              <a:rPr lang="en-US" sz="2600" b="1" dirty="0" smtClean="0">
                <a:solidFill>
                  <a:schemeClr val="tx1">
                    <a:lumMod val="65000"/>
                    <a:lumOff val="35000"/>
                  </a:schemeClr>
                </a:solidFill>
              </a:rPr>
              <a:t>and</a:t>
            </a:r>
          </a:p>
          <a:p>
            <a:pPr marL="0" lvl="0" indent="0" defTabSz="361950">
              <a:spcBef>
                <a:spcPts val="0"/>
              </a:spcBef>
              <a:buNone/>
            </a:pPr>
            <a:r>
              <a:rPr lang="en-US" sz="2600" b="1" dirty="0" smtClean="0">
                <a:solidFill>
                  <a:schemeClr val="tx1">
                    <a:lumMod val="65000"/>
                    <a:lumOff val="35000"/>
                  </a:schemeClr>
                </a:solidFill>
              </a:rPr>
              <a:t>development </a:t>
            </a:r>
            <a:r>
              <a:rPr lang="en-US" sz="2600" b="1" dirty="0">
                <a:solidFill>
                  <a:schemeClr val="tx1">
                    <a:lumMod val="65000"/>
                    <a:lumOff val="35000"/>
                  </a:schemeClr>
                </a:solidFill>
              </a:rPr>
              <a:t>of TIC resources and </a:t>
            </a:r>
            <a:r>
              <a:rPr lang="en-US" sz="2600" b="1" dirty="0" smtClean="0">
                <a:solidFill>
                  <a:schemeClr val="tx1">
                    <a:lumMod val="65000"/>
                    <a:lumOff val="35000"/>
                  </a:schemeClr>
                </a:solidFill>
              </a:rPr>
              <a:t>tools</a:t>
            </a:r>
            <a:endParaRPr lang="en-US" sz="2600" b="1" dirty="0">
              <a:solidFill>
                <a:schemeClr val="tx1">
                  <a:lumMod val="65000"/>
                  <a:lumOff val="35000"/>
                </a:schemeClr>
              </a:solidFill>
            </a:endParaRPr>
          </a:p>
          <a:p>
            <a:pPr marL="0" lvl="0" indent="0" defTabSz="361950">
              <a:spcBef>
                <a:spcPts val="0"/>
              </a:spcBef>
              <a:buNone/>
            </a:pPr>
            <a:endParaRPr lang="en-US" sz="1900" b="1" dirty="0" smtClean="0">
              <a:solidFill>
                <a:schemeClr val="tx1">
                  <a:lumMod val="65000"/>
                  <a:lumOff val="35000"/>
                </a:schemeClr>
              </a:solidFill>
            </a:endParaRPr>
          </a:p>
          <a:p>
            <a:pPr marL="0" lvl="0" indent="0" defTabSz="361950">
              <a:spcBef>
                <a:spcPts val="0"/>
              </a:spcBef>
              <a:buNone/>
            </a:pPr>
            <a:r>
              <a:rPr lang="en-US" sz="2400" b="1" dirty="0" smtClean="0">
                <a:solidFill>
                  <a:srgbClr val="0070C0"/>
                </a:solidFill>
              </a:rPr>
              <a:t>No. </a:t>
            </a:r>
            <a:r>
              <a:rPr lang="en-US" sz="2400" dirty="0" smtClean="0">
                <a:solidFill>
                  <a:schemeClr val="tx1">
                    <a:lumMod val="65000"/>
                    <a:lumOff val="35000"/>
                  </a:schemeClr>
                </a:solidFill>
              </a:rPr>
              <a:t>2015-1-ES01-KA203-015625 </a:t>
            </a:r>
            <a:endParaRPr lang="en-US" sz="2400" dirty="0">
              <a:solidFill>
                <a:schemeClr val="tx1">
                  <a:lumMod val="65000"/>
                  <a:lumOff val="35000"/>
                </a:schemeClr>
              </a:solidFill>
            </a:endParaRPr>
          </a:p>
          <a:p>
            <a:pPr>
              <a:buNone/>
            </a:pPr>
            <a:r>
              <a:rPr lang="en-US" sz="2400" b="1" dirty="0" smtClean="0">
                <a:solidFill>
                  <a:srgbClr val="0070C0"/>
                </a:solidFill>
              </a:rPr>
              <a:t>Duration: </a:t>
            </a:r>
            <a:r>
              <a:rPr lang="en-US" sz="2400" dirty="0" smtClean="0">
                <a:solidFill>
                  <a:schemeClr val="tx1">
                    <a:lumMod val="65000"/>
                    <a:lumOff val="35000"/>
                  </a:schemeClr>
                </a:solidFill>
              </a:rPr>
              <a:t>2 years, 2 months </a:t>
            </a:r>
            <a:r>
              <a:rPr lang="en-US" sz="2400" dirty="0">
                <a:solidFill>
                  <a:schemeClr val="tx1">
                    <a:lumMod val="65000"/>
                    <a:lumOff val="35000"/>
                  </a:schemeClr>
                </a:solidFill>
              </a:rPr>
              <a:t>(</a:t>
            </a:r>
            <a:r>
              <a:rPr lang="en-US" sz="2400" dirty="0" smtClean="0">
                <a:solidFill>
                  <a:schemeClr val="tx1">
                    <a:lumMod val="65000"/>
                    <a:lumOff val="35000"/>
                  </a:schemeClr>
                </a:solidFill>
              </a:rPr>
              <a:t>01-10-2015 – 31-12-2017)</a:t>
            </a:r>
          </a:p>
          <a:p>
            <a:pPr>
              <a:buNone/>
            </a:pPr>
            <a:r>
              <a:rPr lang="en-US" sz="2400" b="1" dirty="0" smtClean="0">
                <a:solidFill>
                  <a:srgbClr val="0070C0"/>
                </a:solidFill>
              </a:rPr>
              <a:t>EC Grant: </a:t>
            </a:r>
            <a:r>
              <a:rPr lang="en-US" sz="2400" dirty="0">
                <a:solidFill>
                  <a:schemeClr val="tx1">
                    <a:lumMod val="65000"/>
                    <a:lumOff val="35000"/>
                  </a:schemeClr>
                </a:solidFill>
              </a:rPr>
              <a:t>112,265 EUR </a:t>
            </a:r>
          </a:p>
          <a:p>
            <a:pPr marL="0" indent="4763">
              <a:buNone/>
            </a:pPr>
            <a:r>
              <a:rPr lang="en-US" sz="2400" b="1" dirty="0" smtClean="0">
                <a:solidFill>
                  <a:srgbClr val="0070C0"/>
                </a:solidFill>
              </a:rPr>
              <a:t>Coordinator: </a:t>
            </a:r>
            <a:r>
              <a:rPr lang="de-DE" sz="2400" dirty="0">
                <a:solidFill>
                  <a:schemeClr val="tx1">
                    <a:lumMod val="65000"/>
                    <a:lumOff val="35000"/>
                  </a:schemeClr>
                </a:solidFill>
              </a:rPr>
              <a:t>University </a:t>
            </a:r>
            <a:r>
              <a:rPr lang="de-DE" sz="2400" dirty="0" err="1">
                <a:solidFill>
                  <a:schemeClr val="tx1">
                    <a:lumMod val="65000"/>
                    <a:lumOff val="35000"/>
                  </a:schemeClr>
                </a:solidFill>
              </a:rPr>
              <a:t>of</a:t>
            </a:r>
            <a:r>
              <a:rPr lang="de-DE" sz="2400" dirty="0">
                <a:solidFill>
                  <a:schemeClr val="tx1">
                    <a:lumMod val="65000"/>
                    <a:lumOff val="35000"/>
                  </a:schemeClr>
                </a:solidFill>
              </a:rPr>
              <a:t> </a:t>
            </a:r>
            <a:r>
              <a:rPr lang="de-DE" sz="2400" dirty="0" err="1">
                <a:solidFill>
                  <a:schemeClr val="tx1">
                    <a:lumMod val="65000"/>
                    <a:lumOff val="35000"/>
                  </a:schemeClr>
                </a:solidFill>
              </a:rPr>
              <a:t>Malaga</a:t>
            </a:r>
            <a:r>
              <a:rPr lang="de-DE" sz="2400" dirty="0">
                <a:solidFill>
                  <a:schemeClr val="tx1">
                    <a:lumMod val="65000"/>
                    <a:lumOff val="35000"/>
                  </a:schemeClr>
                </a:solidFill>
              </a:rPr>
              <a:t> (Spain)</a:t>
            </a:r>
          </a:p>
          <a:p>
            <a:pPr marL="0" indent="0">
              <a:buNone/>
            </a:pPr>
            <a:r>
              <a:rPr lang="en-US" sz="2400" b="1" dirty="0" smtClean="0">
                <a:solidFill>
                  <a:srgbClr val="0070C0"/>
                </a:solidFill>
              </a:rPr>
              <a:t>3 partners:</a:t>
            </a:r>
            <a:r>
              <a:rPr lang="en-US" sz="2400" dirty="0">
                <a:solidFill>
                  <a:srgbClr val="0070C0"/>
                </a:solidFill>
              </a:rPr>
              <a:t> </a:t>
            </a:r>
            <a:r>
              <a:rPr lang="en-US" sz="2400" dirty="0" smtClean="0">
                <a:solidFill>
                  <a:schemeClr val="tx1">
                    <a:lumMod val="65000"/>
                    <a:lumOff val="35000"/>
                  </a:schemeClr>
                </a:solidFill>
              </a:rPr>
              <a:t>Austria (1), Belgium (1), Spain (1)</a:t>
            </a:r>
            <a:endParaRPr lang="en-US" sz="2400" dirty="0">
              <a:solidFill>
                <a:schemeClr val="tx1">
                  <a:lumMod val="65000"/>
                  <a:lumOff val="35000"/>
                </a:schemeClr>
              </a:solidFill>
            </a:endParaRPr>
          </a:p>
          <a:p>
            <a:pPr marL="0" indent="0">
              <a:buNone/>
            </a:pPr>
            <a:r>
              <a:rPr lang="en-US" sz="2400" b="1" dirty="0" smtClean="0">
                <a:solidFill>
                  <a:srgbClr val="0070C0"/>
                </a:solidFill>
              </a:rPr>
              <a:t>Website</a:t>
            </a:r>
            <a:r>
              <a:rPr lang="en-US" sz="2400" b="1" dirty="0">
                <a:solidFill>
                  <a:srgbClr val="0070C0"/>
                </a:solidFill>
              </a:rPr>
              <a:t>: </a:t>
            </a:r>
            <a:r>
              <a:rPr lang="en-US" sz="2400" dirty="0">
                <a:solidFill>
                  <a:schemeClr val="tx1">
                    <a:lumMod val="65000"/>
                    <a:lumOff val="35000"/>
                  </a:schemeClr>
                </a:solidFill>
                <a:hlinkClick r:id="rId3"/>
              </a:rPr>
              <a:t>http://sites.google.com/site/ecplusproject</a:t>
            </a:r>
            <a:r>
              <a:rPr lang="en-US" sz="2400" dirty="0" smtClean="0">
                <a:solidFill>
                  <a:schemeClr val="tx1">
                    <a:lumMod val="65000"/>
                    <a:lumOff val="35000"/>
                  </a:schemeClr>
                </a:solidFill>
                <a:hlinkClick r:id="rId3"/>
              </a:rPr>
              <a:t>/</a:t>
            </a:r>
            <a:endParaRPr lang="en-US" sz="2400" dirty="0" smtClean="0">
              <a:solidFill>
                <a:schemeClr val="tx1">
                  <a:lumMod val="65000"/>
                  <a:lumOff val="35000"/>
                </a:schemeClr>
              </a:solidFill>
            </a:endParaRPr>
          </a:p>
          <a:p>
            <a:pPr marL="0" indent="0">
              <a:buNone/>
            </a:pPr>
            <a:r>
              <a:rPr lang="en-US" sz="2400" b="1" dirty="0" smtClean="0">
                <a:solidFill>
                  <a:srgbClr val="0070C0"/>
                </a:solidFill>
              </a:rPr>
              <a:t>Project </a:t>
            </a:r>
            <a:r>
              <a:rPr lang="en-US" sz="2400" b="1" dirty="0">
                <a:solidFill>
                  <a:srgbClr val="0070C0"/>
                </a:solidFill>
              </a:rPr>
              <a:t>aims </a:t>
            </a:r>
            <a:r>
              <a:rPr lang="en-US" sz="2400" dirty="0">
                <a:solidFill>
                  <a:schemeClr val="tx1">
                    <a:lumMod val="65000"/>
                    <a:lumOff val="35000"/>
                  </a:schemeClr>
                </a:solidFill>
              </a:rPr>
              <a:t>at </a:t>
            </a:r>
            <a:r>
              <a:rPr lang="en-US" sz="2400" dirty="0">
                <a:solidFill>
                  <a:srgbClr val="0070C0"/>
                </a:solidFill>
              </a:rPr>
              <a:t>training students from several disciplines </a:t>
            </a:r>
            <a:r>
              <a:rPr lang="en-US" sz="2400" dirty="0">
                <a:solidFill>
                  <a:schemeClr val="tx1">
                    <a:lumMod val="65000"/>
                    <a:lumOff val="35000"/>
                  </a:schemeClr>
                </a:solidFill>
              </a:rPr>
              <a:t>(education, psychology, interpreting and speech therapy) </a:t>
            </a:r>
            <a:r>
              <a:rPr lang="en-US" sz="2400" dirty="0">
                <a:solidFill>
                  <a:srgbClr val="0070C0"/>
                </a:solidFill>
              </a:rPr>
              <a:t>in specialized communication with disabled </a:t>
            </a:r>
            <a:r>
              <a:rPr lang="en-US" sz="2400" dirty="0">
                <a:solidFill>
                  <a:schemeClr val="tx1">
                    <a:lumMod val="65000"/>
                    <a:lumOff val="35000"/>
                  </a:schemeClr>
                </a:solidFill>
              </a:rPr>
              <a:t>and </a:t>
            </a:r>
            <a:r>
              <a:rPr lang="en-US" sz="2400" dirty="0">
                <a:solidFill>
                  <a:srgbClr val="0070C0"/>
                </a:solidFill>
              </a:rPr>
              <a:t>developing a comprehensive framework of IT tools </a:t>
            </a:r>
            <a:r>
              <a:rPr lang="en-US" sz="2400" dirty="0">
                <a:solidFill>
                  <a:schemeClr val="tx1">
                    <a:lumMod val="65000"/>
                    <a:lumOff val="35000"/>
                  </a:schemeClr>
                </a:solidFill>
              </a:rPr>
              <a:t>to enhance communication with people who are at high risk of total exclusion due to severe intellectual disability.</a:t>
            </a:r>
          </a:p>
          <a:p>
            <a:pPr marL="0" indent="0">
              <a:buNone/>
            </a:pPr>
            <a:r>
              <a:rPr lang="en-US" sz="2400" dirty="0">
                <a:solidFill>
                  <a:schemeClr val="tx1">
                    <a:lumMod val="65000"/>
                    <a:lumOff val="35000"/>
                  </a:schemeClr>
                </a:solidFill>
              </a:rPr>
              <a:t>The </a:t>
            </a:r>
            <a:r>
              <a:rPr lang="en-US" sz="2400" dirty="0">
                <a:solidFill>
                  <a:srgbClr val="0070C0"/>
                </a:solidFill>
              </a:rPr>
              <a:t>target groups are university students </a:t>
            </a:r>
            <a:r>
              <a:rPr lang="en-US" sz="2400" dirty="0">
                <a:solidFill>
                  <a:schemeClr val="tx1">
                    <a:lumMod val="65000"/>
                    <a:lumOff val="35000"/>
                  </a:schemeClr>
                </a:solidFill>
              </a:rPr>
              <a:t>who will be future professionals (</a:t>
            </a:r>
            <a:r>
              <a:rPr lang="en-US" sz="2400" dirty="0">
                <a:solidFill>
                  <a:srgbClr val="0070C0"/>
                </a:solidFill>
              </a:rPr>
              <a:t>teachers</a:t>
            </a:r>
            <a:r>
              <a:rPr lang="en-US" sz="2400" dirty="0">
                <a:solidFill>
                  <a:schemeClr val="tx1">
                    <a:lumMod val="65000"/>
                    <a:lumOff val="35000"/>
                  </a:schemeClr>
                </a:solidFill>
              </a:rPr>
              <a:t>, </a:t>
            </a:r>
            <a:r>
              <a:rPr lang="en-US" sz="2400" dirty="0">
                <a:solidFill>
                  <a:srgbClr val="0070C0"/>
                </a:solidFill>
              </a:rPr>
              <a:t>speech therapists</a:t>
            </a:r>
            <a:r>
              <a:rPr lang="en-US" sz="2400" dirty="0">
                <a:solidFill>
                  <a:schemeClr val="tx1">
                    <a:lumMod val="65000"/>
                    <a:lumOff val="35000"/>
                  </a:schemeClr>
                </a:solidFill>
              </a:rPr>
              <a:t>, </a:t>
            </a:r>
            <a:r>
              <a:rPr lang="en-US" sz="2400" dirty="0">
                <a:solidFill>
                  <a:srgbClr val="0070C0"/>
                </a:solidFill>
              </a:rPr>
              <a:t>psychologists</a:t>
            </a:r>
            <a:r>
              <a:rPr lang="en-US" sz="2400" dirty="0">
                <a:solidFill>
                  <a:schemeClr val="tx1">
                    <a:lumMod val="65000"/>
                    <a:lumOff val="35000"/>
                  </a:schemeClr>
                </a:solidFill>
              </a:rPr>
              <a:t>, </a:t>
            </a:r>
            <a:r>
              <a:rPr lang="en-US" sz="2400" dirty="0">
                <a:solidFill>
                  <a:srgbClr val="0070C0"/>
                </a:solidFill>
              </a:rPr>
              <a:t>sign language interpreters</a:t>
            </a:r>
            <a:r>
              <a:rPr lang="en-US" sz="2400" dirty="0">
                <a:solidFill>
                  <a:schemeClr val="tx1">
                    <a:lumMod val="65000"/>
                    <a:lumOff val="35000"/>
                  </a:schemeClr>
                </a:solidFill>
              </a:rPr>
              <a:t>, </a:t>
            </a:r>
            <a:r>
              <a:rPr lang="en-US" sz="2400" dirty="0">
                <a:solidFill>
                  <a:srgbClr val="0070C0"/>
                </a:solidFill>
              </a:rPr>
              <a:t>community interpreters</a:t>
            </a:r>
            <a:r>
              <a:rPr lang="en-US" sz="2400" dirty="0" smtClean="0">
                <a:solidFill>
                  <a:schemeClr val="tx1">
                    <a:lumMod val="65000"/>
                    <a:lumOff val="35000"/>
                  </a:schemeClr>
                </a:solidFill>
              </a:rPr>
              <a:t>).</a:t>
            </a:r>
            <a:endParaRPr lang="en-US" sz="2400" dirty="0">
              <a:solidFill>
                <a:schemeClr val="tx1">
                  <a:lumMod val="65000"/>
                  <a:lumOff val="35000"/>
                </a:schemeClr>
              </a:solidFill>
            </a:endParaRPr>
          </a:p>
          <a:p>
            <a:pPr marL="0" indent="0">
              <a:buNone/>
            </a:pPr>
            <a:endParaRPr lang="en-US" sz="2700" dirty="0">
              <a:solidFill>
                <a:schemeClr val="tx1">
                  <a:lumMod val="65000"/>
                  <a:lumOff val="35000"/>
                </a:schemeClr>
              </a:solidFill>
            </a:endParaRPr>
          </a:p>
          <a:p>
            <a:pPr marL="0" indent="0">
              <a:buNone/>
            </a:pPr>
            <a:endParaRPr lang="en-US" sz="2700" dirty="0">
              <a:solidFill>
                <a:schemeClr val="tx1">
                  <a:lumMod val="65000"/>
                  <a:lumOff val="35000"/>
                </a:schemeClr>
              </a:solidFill>
            </a:endParaRPr>
          </a:p>
        </p:txBody>
      </p:sp>
      <p:pic>
        <p:nvPicPr>
          <p:cNvPr id="4" name="Picture 4"/>
          <p:cNvPicPr>
            <a:picLocks noChangeAspect="1" noChangeArrowheads="1"/>
          </p:cNvPicPr>
          <p:nvPr/>
        </p:nvPicPr>
        <p:blipFill>
          <a:blip r:embed="rId4"/>
          <a:srcRect/>
          <a:stretch>
            <a:fillRect/>
          </a:stretch>
        </p:blipFill>
        <p:spPr bwMode="auto">
          <a:xfrm>
            <a:off x="7494243" y="2362200"/>
            <a:ext cx="374904" cy="486892"/>
          </a:xfrm>
          <a:prstGeom prst="rect">
            <a:avLst/>
          </a:prstGeom>
          <a:noFill/>
          <a:ln w="9525">
            <a:noFill/>
            <a:miter lim="800000"/>
            <a:headEnd/>
            <a:tailEnd/>
          </a:ln>
          <a:effectLst/>
        </p:spPr>
      </p:pic>
    </p:spTree>
    <p:extLst>
      <p:ext uri="{BB962C8B-B14F-4D97-AF65-F5344CB8AC3E}">
        <p14:creationId xmlns:p14="http://schemas.microsoft.com/office/powerpoint/2010/main" xmlns="" val="578077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243794"/>
            <a:ext cx="9080050" cy="1009934"/>
          </a:xfrm>
        </p:spPr>
        <p:txBody>
          <a:bodyPr>
            <a:noAutofit/>
          </a:bodyPr>
          <a:lstStyle/>
          <a:p>
            <a:pPr marL="0" indent="0">
              <a:spcBef>
                <a:spcPts val="0"/>
              </a:spcBef>
              <a:buNone/>
            </a:pPr>
            <a:r>
              <a:rPr lang="en-US" sz="3000" b="1" dirty="0" smtClean="0">
                <a:solidFill>
                  <a:srgbClr val="E17F00"/>
                </a:solidFill>
              </a:rPr>
              <a:t>16 </a:t>
            </a:r>
            <a:r>
              <a:rPr lang="en-GB" sz="3000" b="1" dirty="0" smtClean="0">
                <a:solidFill>
                  <a:srgbClr val="E17F00"/>
                </a:solidFill>
              </a:rPr>
              <a:t>S</a:t>
            </a:r>
            <a:r>
              <a:rPr lang="lt-LT" sz="3000" b="1" dirty="0" err="1" smtClean="0">
                <a:solidFill>
                  <a:srgbClr val="E17F00"/>
                </a:solidFill>
              </a:rPr>
              <a:t>Ps</a:t>
            </a:r>
            <a:r>
              <a:rPr lang="lt-LT" sz="3000" b="1" dirty="0" smtClean="0">
                <a:solidFill>
                  <a:srgbClr val="E17F00"/>
                </a:solidFill>
              </a:rPr>
              <a:t> </a:t>
            </a:r>
            <a:r>
              <a:rPr lang="en-GB" sz="3000" b="1" dirty="0" smtClean="0">
                <a:solidFill>
                  <a:srgbClr val="E17F00"/>
                </a:solidFill>
              </a:rPr>
              <a:t>for HE on the topic</a:t>
            </a:r>
            <a:r>
              <a:rPr lang="lt-LT" sz="3000" b="1" dirty="0" smtClean="0">
                <a:solidFill>
                  <a:srgbClr val="E17F00"/>
                </a:solidFill>
              </a:rPr>
              <a:t> </a:t>
            </a:r>
            <a:r>
              <a:rPr lang="en-US" sz="3000" b="1" dirty="0" smtClean="0">
                <a:solidFill>
                  <a:srgbClr val="E17F00"/>
                </a:solidFill>
              </a:rPr>
              <a:t>of</a:t>
            </a:r>
          </a:p>
          <a:p>
            <a:pPr marL="0" indent="0">
              <a:spcBef>
                <a:spcPts val="0"/>
              </a:spcBef>
              <a:buNone/>
            </a:pPr>
            <a:r>
              <a:rPr lang="en-GB" sz="3000" b="1" dirty="0" smtClean="0">
                <a:solidFill>
                  <a:srgbClr val="E17F00"/>
                </a:solidFill>
              </a:rPr>
              <a:t>Disabilities</a:t>
            </a:r>
            <a:r>
              <a:rPr lang="lt-LT" sz="3000" b="1" dirty="0" smtClean="0">
                <a:solidFill>
                  <a:srgbClr val="E17F00"/>
                </a:solidFill>
              </a:rPr>
              <a:t> </a:t>
            </a:r>
            <a:r>
              <a:rPr lang="en-GB" sz="3000" b="1" dirty="0" smtClean="0">
                <a:solidFill>
                  <a:srgbClr val="E17F00"/>
                </a:solidFill>
              </a:rPr>
              <a:t>and special needs</a:t>
            </a:r>
            <a:r>
              <a:rPr lang="lt-LT" sz="3000" b="1" dirty="0" smtClean="0">
                <a:solidFill>
                  <a:srgbClr val="E17F00"/>
                </a:solidFill>
              </a:rPr>
              <a:t> </a:t>
            </a:r>
            <a:r>
              <a:rPr lang="en-US" sz="3000" b="1" dirty="0" smtClean="0">
                <a:solidFill>
                  <a:srgbClr val="E17F00"/>
                </a:solidFill>
              </a:rPr>
              <a:t>have been funded</a:t>
            </a:r>
          </a:p>
        </p:txBody>
      </p:sp>
      <p:graphicFrame>
        <p:nvGraphicFramePr>
          <p:cNvPr id="5" name="Chart 4"/>
          <p:cNvGraphicFramePr/>
          <p:nvPr>
            <p:extLst>
              <p:ext uri="{D42A27DB-BD31-4B8C-83A1-F6EECF244321}">
                <p14:modId xmlns:p14="http://schemas.microsoft.com/office/powerpoint/2010/main" xmlns="" val="1389131948"/>
              </p:ext>
            </p:extLst>
          </p:nvPr>
        </p:nvGraphicFramePr>
        <p:xfrm>
          <a:off x="1705968" y="2541612"/>
          <a:ext cx="6987655" cy="4544704"/>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Callout 3"/>
          <p:cNvSpPr/>
          <p:nvPr/>
        </p:nvSpPr>
        <p:spPr>
          <a:xfrm>
            <a:off x="1528550" y="2541612"/>
            <a:ext cx="1522510" cy="1327672"/>
          </a:xfrm>
          <a:prstGeom prst="wedgeEllipseCallout">
            <a:avLst>
              <a:gd name="adj1" fmla="val 53705"/>
              <a:gd name="adj2" fmla="val 70690"/>
            </a:avLst>
          </a:prstGeom>
          <a:solidFill>
            <a:schemeClr val="bg1">
              <a:lumMod val="95000"/>
            </a:schemeClr>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lumMod val="65000"/>
                    <a:lumOff val="35000"/>
                  </a:schemeClr>
                </a:solidFill>
              </a:rPr>
              <a:t>Out of 155 contracted for HE,</a:t>
            </a:r>
          </a:p>
          <a:p>
            <a:pPr algn="ctr"/>
            <a:r>
              <a:rPr lang="en-US" sz="1400" b="1" dirty="0" smtClean="0">
                <a:solidFill>
                  <a:schemeClr val="tx1">
                    <a:lumMod val="65000"/>
                    <a:lumOff val="35000"/>
                  </a:schemeClr>
                </a:solidFill>
              </a:rPr>
              <a:t>≈ 5 %</a:t>
            </a:r>
          </a:p>
        </p:txBody>
      </p:sp>
      <p:sp>
        <p:nvSpPr>
          <p:cNvPr id="6" name="Oval Callout 5"/>
          <p:cNvSpPr/>
          <p:nvPr/>
        </p:nvSpPr>
        <p:spPr>
          <a:xfrm>
            <a:off x="5865394" y="2541612"/>
            <a:ext cx="1422509" cy="1327672"/>
          </a:xfrm>
          <a:prstGeom prst="wedgeEllipseCallout">
            <a:avLst>
              <a:gd name="adj1" fmla="val -52196"/>
              <a:gd name="adj2" fmla="val 69420"/>
            </a:avLst>
          </a:prstGeom>
          <a:solidFill>
            <a:schemeClr val="bg1">
              <a:lumMod val="95000"/>
            </a:schemeClr>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lumMod val="65000"/>
                    <a:lumOff val="35000"/>
                  </a:schemeClr>
                </a:solidFill>
              </a:rPr>
              <a:t>Out of 159 contracted for HE,</a:t>
            </a:r>
          </a:p>
          <a:p>
            <a:pPr algn="ctr"/>
            <a:r>
              <a:rPr lang="en-US" sz="1400" b="1" dirty="0" smtClean="0">
                <a:solidFill>
                  <a:schemeClr val="tx1">
                    <a:lumMod val="65000"/>
                    <a:lumOff val="35000"/>
                  </a:schemeClr>
                </a:solidFill>
              </a:rPr>
              <a:t>≈ 4 %</a:t>
            </a: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6856" y="3652717"/>
            <a:ext cx="5735259" cy="954107"/>
          </a:xfrm>
          <a:prstGeom prst="rect">
            <a:avLst/>
          </a:prstGeom>
        </p:spPr>
        <p:txBody>
          <a:bodyPr wrap="square">
            <a:spAutoFit/>
          </a:bodyPr>
          <a:lstStyle/>
          <a:p>
            <a:pPr lvl="0" algn="ctr">
              <a:lnSpc>
                <a:spcPct val="90000"/>
              </a:lnSpc>
              <a:spcBef>
                <a:spcPct val="20000"/>
              </a:spcBef>
              <a:buClr>
                <a:srgbClr val="002395"/>
              </a:buClr>
              <a:defRPr/>
            </a:pPr>
            <a:r>
              <a:rPr lang="lv-LV" sz="2700" dirty="0" smtClean="0">
                <a:solidFill>
                  <a:schemeClr val="tx1">
                    <a:lumMod val="65000"/>
                    <a:lumOff val="35000"/>
                  </a:schemeClr>
                </a:solidFill>
              </a:rPr>
              <a:t>E</a:t>
            </a:r>
            <a:r>
              <a:rPr lang="en-US" sz="2700" dirty="0" smtClean="0">
                <a:solidFill>
                  <a:schemeClr val="tx1">
                    <a:lumMod val="65000"/>
                    <a:lumOff val="35000"/>
                  </a:schemeClr>
                </a:solidFill>
              </a:rPr>
              <a:t>mail </a:t>
            </a:r>
            <a:r>
              <a:rPr lang="lt-LT" sz="2700" dirty="0" err="1" smtClean="0">
                <a:solidFill>
                  <a:srgbClr val="0099CC"/>
                </a:solidFill>
              </a:rPr>
              <a:t>irma.vysniauskiene</a:t>
            </a:r>
            <a:r>
              <a:rPr lang="en-US" sz="2700" dirty="0" smtClean="0">
                <a:solidFill>
                  <a:srgbClr val="0099CC"/>
                </a:solidFill>
              </a:rPr>
              <a:t>@</a:t>
            </a:r>
            <a:r>
              <a:rPr lang="lt-LT" sz="2700" dirty="0" err="1">
                <a:solidFill>
                  <a:srgbClr val="0099CC"/>
                </a:solidFill>
              </a:rPr>
              <a:t>smpf.lt</a:t>
            </a:r>
            <a:r>
              <a:rPr lang="lt-LT" sz="2700" dirty="0">
                <a:solidFill>
                  <a:srgbClr val="0099CC"/>
                </a:solidFill>
              </a:rPr>
              <a:t> </a:t>
            </a:r>
            <a:endParaRPr lang="lt-LT" sz="2700" dirty="0" smtClean="0">
              <a:solidFill>
                <a:srgbClr val="0099CC"/>
              </a:solidFill>
            </a:endParaRPr>
          </a:p>
          <a:p>
            <a:pPr lvl="0" algn="ctr">
              <a:lnSpc>
                <a:spcPct val="90000"/>
              </a:lnSpc>
              <a:spcBef>
                <a:spcPct val="20000"/>
              </a:spcBef>
              <a:buClr>
                <a:srgbClr val="002395"/>
              </a:buClr>
              <a:defRPr/>
            </a:pPr>
            <a:r>
              <a:rPr lang="en-US" sz="2700" dirty="0" smtClean="0">
                <a:solidFill>
                  <a:schemeClr val="tx1">
                    <a:lumMod val="65000"/>
                    <a:lumOff val="35000"/>
                  </a:schemeClr>
                </a:solidFill>
              </a:rPr>
              <a:t>Phone: +370 5 250 3709</a:t>
            </a:r>
            <a:endParaRPr lang="lv-LV" sz="2700" dirty="0">
              <a:solidFill>
                <a:schemeClr val="tx1">
                  <a:lumMod val="65000"/>
                  <a:lumOff val="35000"/>
                </a:schemeClr>
              </a:solidFill>
            </a:endParaRPr>
          </a:p>
        </p:txBody>
      </p:sp>
      <p:sp>
        <p:nvSpPr>
          <p:cNvPr id="6" name="Title 1"/>
          <p:cNvSpPr txBox="1">
            <a:spLocks/>
          </p:cNvSpPr>
          <p:nvPr/>
        </p:nvSpPr>
        <p:spPr>
          <a:xfrm>
            <a:off x="1004460" y="2392242"/>
            <a:ext cx="9080050" cy="1260475"/>
          </a:xfrm>
          <a:prstGeom prst="rect">
            <a:avLst/>
          </a:prstGeom>
        </p:spPr>
        <p:txBody>
          <a:bodyPr anchor="ctr">
            <a:normAutofit/>
          </a:bodyPr>
          <a:lstStyle>
            <a:lvl1pPr algn="l" defTabSz="521437" rtl="0" eaLnBrk="1" latinLnBrk="0" hangingPunct="1">
              <a:spcBef>
                <a:spcPct val="0"/>
              </a:spcBef>
              <a:buNone/>
              <a:defRPr sz="4400" b="1" kern="1200">
                <a:solidFill>
                  <a:srgbClr val="E17F00"/>
                </a:solidFill>
                <a:latin typeface="+mj-lt"/>
                <a:ea typeface="+mj-ea"/>
                <a:cs typeface="+mj-cs"/>
              </a:defRPr>
            </a:lvl1pPr>
          </a:lstStyle>
          <a:p>
            <a:pPr algn="ctr"/>
            <a:r>
              <a:rPr lang="en-US" dirty="0" smtClean="0"/>
              <a:t>Thank you :)</a:t>
            </a:r>
            <a:endParaRPr lang="lt-LT" dirty="0"/>
          </a:p>
        </p:txBody>
      </p:sp>
    </p:spTree>
    <p:extLst>
      <p:ext uri="{BB962C8B-B14F-4D97-AF65-F5344CB8AC3E}">
        <p14:creationId xmlns:p14="http://schemas.microsoft.com/office/powerpoint/2010/main" xmlns="" val="2846245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501538"/>
            <a:ext cx="9080050" cy="5049671"/>
          </a:xfrm>
        </p:spPr>
        <p:txBody>
          <a:bodyPr>
            <a:normAutofit/>
          </a:bodyPr>
          <a:lstStyle/>
          <a:p>
            <a:pPr marL="0" indent="0">
              <a:buNone/>
            </a:pPr>
            <a:r>
              <a:rPr lang="en-US" sz="3000" b="1" dirty="0" smtClean="0">
                <a:solidFill>
                  <a:srgbClr val="E17F00"/>
                </a:solidFill>
              </a:rPr>
              <a:t>Projects which could be interesting for</a:t>
            </a:r>
          </a:p>
          <a:p>
            <a:pPr marL="0" indent="0">
              <a:buNone/>
            </a:pPr>
            <a:r>
              <a:rPr lang="en-US" sz="3000" b="1" dirty="0" smtClean="0">
                <a:solidFill>
                  <a:srgbClr val="E17F00"/>
                </a:solidFill>
              </a:rPr>
              <a:t>our WG as well as for HEIs:</a:t>
            </a:r>
          </a:p>
          <a:p>
            <a:pPr marL="0" indent="0">
              <a:buNone/>
            </a:pPr>
            <a:endParaRPr lang="en-US" sz="1600" dirty="0" smtClean="0">
              <a:solidFill>
                <a:schemeClr val="tx1">
                  <a:lumMod val="65000"/>
                  <a:lumOff val="35000"/>
                </a:schemeClr>
              </a:solidFill>
            </a:endParaRPr>
          </a:p>
          <a:p>
            <a:pPr marL="695325" indent="-428625">
              <a:buFont typeface="+mj-lt"/>
              <a:buAutoNum type="arabicPeriod"/>
            </a:pPr>
            <a:r>
              <a:rPr lang="en-US" sz="2800" b="1" dirty="0" err="1" smtClean="0">
                <a:solidFill>
                  <a:schemeClr val="tx1">
                    <a:lumMod val="65000"/>
                    <a:lumOff val="35000"/>
                  </a:schemeClr>
                </a:solidFill>
              </a:rPr>
              <a:t>MappED</a:t>
            </a:r>
            <a:r>
              <a:rPr lang="en-US" sz="2800" b="1" dirty="0" smtClean="0">
                <a:solidFill>
                  <a:schemeClr val="tx1">
                    <a:lumMod val="65000"/>
                    <a:lumOff val="35000"/>
                  </a:schemeClr>
                </a:solidFill>
              </a:rPr>
              <a:t>! </a:t>
            </a:r>
          </a:p>
          <a:p>
            <a:pPr marL="695325" indent="-428625">
              <a:buFont typeface="+mj-lt"/>
              <a:buAutoNum type="arabicPeriod"/>
            </a:pPr>
            <a:r>
              <a:rPr lang="en-US" sz="2800" b="1" dirty="0" err="1" smtClean="0">
                <a:solidFill>
                  <a:schemeClr val="tx1">
                    <a:lumMod val="65000"/>
                    <a:lumOff val="35000"/>
                  </a:schemeClr>
                </a:solidFill>
              </a:rPr>
              <a:t>MobiAbility</a:t>
            </a:r>
            <a:r>
              <a:rPr lang="en-US" sz="2800" b="1" dirty="0" smtClean="0">
                <a:solidFill>
                  <a:schemeClr val="tx1">
                    <a:lumMod val="65000"/>
                    <a:lumOff val="35000"/>
                  </a:schemeClr>
                </a:solidFill>
              </a:rPr>
              <a:t>: A European standard on support measures in the EHEA for international students with disabilities</a:t>
            </a:r>
          </a:p>
          <a:p>
            <a:pPr marL="695325" indent="-428625">
              <a:buFont typeface="+mj-lt"/>
              <a:buAutoNum type="arabicPeriod"/>
            </a:pPr>
            <a:r>
              <a:rPr lang="en-US" sz="2800" b="1" dirty="0" smtClean="0">
                <a:solidFill>
                  <a:schemeClr val="tx1">
                    <a:lumMod val="65000"/>
                    <a:lumOff val="35000"/>
                  </a:schemeClr>
                </a:solidFill>
              </a:rPr>
              <a:t>Inclusive networking campus to foster the access to university of young students with disabilities</a:t>
            </a:r>
          </a:p>
          <a:p>
            <a:pPr marL="695325" indent="-428625">
              <a:buFont typeface="+mj-lt"/>
              <a:buAutoNum type="arabicPeriod"/>
            </a:pPr>
            <a:r>
              <a:rPr lang="en-US" sz="2800" b="1" dirty="0" smtClean="0">
                <a:solidFill>
                  <a:schemeClr val="tx1">
                    <a:lumMod val="65000"/>
                    <a:lumOff val="35000"/>
                  </a:schemeClr>
                </a:solidFill>
              </a:rPr>
              <a:t>Innovation and social learning in HEI</a:t>
            </a: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738240"/>
            <a:ext cx="9080050" cy="5145206"/>
          </a:xfrm>
        </p:spPr>
        <p:txBody>
          <a:bodyPr>
            <a:normAutofit/>
          </a:bodyPr>
          <a:lstStyle/>
          <a:p>
            <a:pPr marL="0" indent="3175">
              <a:spcBef>
                <a:spcPts val="0"/>
              </a:spcBef>
              <a:buNone/>
            </a:pPr>
            <a:r>
              <a:rPr lang="en-US" sz="2800" b="1" dirty="0" smtClean="0">
                <a:solidFill>
                  <a:schemeClr val="tx1">
                    <a:lumMod val="65000"/>
                    <a:lumOff val="35000"/>
                  </a:schemeClr>
                </a:solidFill>
              </a:rPr>
              <a:t>2. </a:t>
            </a:r>
            <a:r>
              <a:rPr lang="en-US" sz="2800" b="1" dirty="0" err="1" smtClean="0">
                <a:solidFill>
                  <a:schemeClr val="tx1">
                    <a:lumMod val="65000"/>
                    <a:lumOff val="35000"/>
                  </a:schemeClr>
                </a:solidFill>
              </a:rPr>
              <a:t>MobiAbility</a:t>
            </a:r>
            <a:r>
              <a:rPr lang="en-US" sz="2800" b="1" dirty="0" smtClean="0">
                <a:solidFill>
                  <a:schemeClr val="tx1">
                    <a:lumMod val="65000"/>
                    <a:lumOff val="35000"/>
                  </a:schemeClr>
                </a:solidFill>
              </a:rPr>
              <a:t>: A European standard on support measures in the EHEA for international students with disabilities (I)</a:t>
            </a:r>
          </a:p>
          <a:p>
            <a:pPr marL="0" indent="0">
              <a:buNone/>
            </a:pPr>
            <a:endParaRPr lang="en-US" sz="1800" dirty="0" smtClean="0">
              <a:solidFill>
                <a:schemeClr val="tx1">
                  <a:lumMod val="65000"/>
                  <a:lumOff val="35000"/>
                </a:schemeClr>
              </a:solidFill>
            </a:endParaRPr>
          </a:p>
          <a:p>
            <a:pPr>
              <a:buNone/>
            </a:pPr>
            <a:r>
              <a:rPr lang="en-US" sz="2600" b="1" dirty="0" smtClean="0">
                <a:solidFill>
                  <a:srgbClr val="0070C0"/>
                </a:solidFill>
              </a:rPr>
              <a:t>No. </a:t>
            </a:r>
            <a:r>
              <a:rPr lang="en-US" sz="2600" dirty="0" smtClean="0">
                <a:solidFill>
                  <a:schemeClr val="tx1">
                    <a:lumMod val="65000"/>
                    <a:lumOff val="35000"/>
                  </a:schemeClr>
                </a:solidFill>
              </a:rPr>
              <a:t>2016-1-ES01-KA203-025001 </a:t>
            </a:r>
          </a:p>
          <a:p>
            <a:pPr>
              <a:buNone/>
            </a:pPr>
            <a:r>
              <a:rPr lang="en-US" sz="2600" b="1" dirty="0" smtClean="0">
                <a:solidFill>
                  <a:srgbClr val="0070C0"/>
                </a:solidFill>
              </a:rPr>
              <a:t>Duration: </a:t>
            </a:r>
            <a:r>
              <a:rPr lang="en-US" sz="2600" dirty="0" smtClean="0">
                <a:solidFill>
                  <a:schemeClr val="tx1">
                    <a:lumMod val="65000"/>
                    <a:lumOff val="35000"/>
                  </a:schemeClr>
                </a:solidFill>
              </a:rPr>
              <a:t>3 years (01-09-2016 – 31-08-2019)</a:t>
            </a:r>
          </a:p>
          <a:p>
            <a:pPr>
              <a:buNone/>
            </a:pPr>
            <a:r>
              <a:rPr lang="en-US" sz="2600" b="1" dirty="0" smtClean="0">
                <a:solidFill>
                  <a:srgbClr val="0070C0"/>
                </a:solidFill>
              </a:rPr>
              <a:t>EC Grant: </a:t>
            </a:r>
            <a:r>
              <a:rPr lang="en-US" sz="2600" dirty="0" smtClean="0">
                <a:solidFill>
                  <a:schemeClr val="tx1">
                    <a:lumMod val="65000"/>
                    <a:lumOff val="35000"/>
                  </a:schemeClr>
                </a:solidFill>
              </a:rPr>
              <a:t>168,315 EUR </a:t>
            </a:r>
          </a:p>
          <a:p>
            <a:pPr>
              <a:buNone/>
            </a:pPr>
            <a:r>
              <a:rPr lang="en-US" sz="2600" b="1" dirty="0" smtClean="0">
                <a:solidFill>
                  <a:srgbClr val="0070C0"/>
                </a:solidFill>
              </a:rPr>
              <a:t>Coordinator: </a:t>
            </a:r>
            <a:r>
              <a:rPr lang="en-US" sz="2600" dirty="0" smtClean="0">
                <a:solidFill>
                  <a:schemeClr val="tx1">
                    <a:lumMod val="65000"/>
                    <a:lumOff val="35000"/>
                  </a:schemeClr>
                </a:solidFill>
              </a:rPr>
              <a:t>Universidad de Murcia (Spain)</a:t>
            </a:r>
          </a:p>
          <a:p>
            <a:pPr marL="0" indent="0">
              <a:buNone/>
            </a:pPr>
            <a:r>
              <a:rPr lang="en-US" sz="2600" b="1" dirty="0" smtClean="0">
                <a:solidFill>
                  <a:srgbClr val="0070C0"/>
                </a:solidFill>
              </a:rPr>
              <a:t>6 partners:</a:t>
            </a:r>
            <a:r>
              <a:rPr lang="en-US" sz="2600" dirty="0" smtClean="0">
                <a:solidFill>
                  <a:srgbClr val="0070C0"/>
                </a:solidFill>
              </a:rPr>
              <a:t> </a:t>
            </a:r>
            <a:r>
              <a:rPr lang="en-US" sz="2600" dirty="0" smtClean="0">
                <a:solidFill>
                  <a:schemeClr val="tx1">
                    <a:lumMod val="65000"/>
                    <a:lumOff val="35000"/>
                  </a:schemeClr>
                </a:solidFill>
              </a:rPr>
              <a:t>Spain (3), Poland (1), Czech Republic (1), Romania (1</a:t>
            </a:r>
            <a:r>
              <a:rPr lang="en-US" sz="2600" dirty="0" smtClean="0">
                <a:solidFill>
                  <a:schemeClr val="tx1">
                    <a:lumMod val="65000"/>
                    <a:lumOff val="35000"/>
                  </a:schemeClr>
                </a:solidFill>
              </a:rPr>
              <a:t>) </a:t>
            </a:r>
            <a:r>
              <a:rPr lang="en-US" sz="2600" dirty="0" smtClean="0">
                <a:solidFill>
                  <a:schemeClr val="tx1">
                    <a:lumMod val="65000"/>
                    <a:lumOff val="35000"/>
                  </a:schemeClr>
                </a:solidFill>
              </a:rPr>
              <a:t>4 of </a:t>
            </a:r>
            <a:r>
              <a:rPr lang="en-US" sz="2600" dirty="0" smtClean="0">
                <a:solidFill>
                  <a:schemeClr val="tx1">
                    <a:lumMod val="65000"/>
                    <a:lumOff val="35000"/>
                  </a:schemeClr>
                </a:solidFill>
              </a:rPr>
              <a:t>consortium members are universities</a:t>
            </a:r>
            <a:r>
              <a:rPr lang="en-US" sz="2600" dirty="0" smtClean="0">
                <a:solidFill>
                  <a:schemeClr val="tx1">
                    <a:lumMod val="65000"/>
                    <a:lumOff val="35000"/>
                  </a:schemeClr>
                </a:solidFill>
              </a:rPr>
              <a:t>, 3 other organizations leaders in the national and international field of </a:t>
            </a:r>
            <a:r>
              <a:rPr lang="en-US" sz="2600" dirty="0" err="1" smtClean="0">
                <a:solidFill>
                  <a:schemeClr val="tx1">
                    <a:lumMod val="65000"/>
                    <a:lumOff val="35000"/>
                  </a:schemeClr>
                </a:solidFill>
              </a:rPr>
              <a:t>defence</a:t>
            </a:r>
            <a:r>
              <a:rPr lang="en-US" sz="2600" dirty="0" smtClean="0">
                <a:solidFill>
                  <a:schemeClr val="tx1">
                    <a:lumMod val="65000"/>
                    <a:lumOff val="35000"/>
                  </a:schemeClr>
                </a:solidFill>
              </a:rPr>
              <a:t> and exercise of the rights of persons with disabilities.</a:t>
            </a:r>
          </a:p>
        </p:txBody>
      </p:sp>
      <p:pic>
        <p:nvPicPr>
          <p:cNvPr id="1028" name="Picture 4"/>
          <p:cNvPicPr>
            <a:picLocks noChangeAspect="1" noChangeArrowheads="1"/>
          </p:cNvPicPr>
          <p:nvPr/>
        </p:nvPicPr>
        <p:blipFill>
          <a:blip r:embed="rId3"/>
          <a:srcRect/>
          <a:stretch>
            <a:fillRect/>
          </a:stretch>
        </p:blipFill>
        <p:spPr bwMode="auto">
          <a:xfrm>
            <a:off x="7209152" y="3432552"/>
            <a:ext cx="410848" cy="544689"/>
          </a:xfrm>
          <a:prstGeom prst="rect">
            <a:avLst/>
          </a:prstGeom>
          <a:noFill/>
          <a:ln w="9525">
            <a:noFill/>
            <a:miter lim="800000"/>
            <a:headEnd/>
            <a:tailEnd/>
          </a:ln>
          <a:effectLst/>
        </p:spPr>
      </p:pic>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698009"/>
            <a:ext cx="9080050" cy="5131559"/>
          </a:xfrm>
        </p:spPr>
        <p:txBody>
          <a:bodyPr>
            <a:normAutofit fontScale="92500" lnSpcReduction="10000"/>
          </a:bodyPr>
          <a:lstStyle/>
          <a:p>
            <a:pPr marL="0" indent="3175">
              <a:buNone/>
            </a:pPr>
            <a:r>
              <a:rPr lang="en-US" sz="2800" b="1" dirty="0" err="1" smtClean="0">
                <a:solidFill>
                  <a:schemeClr val="tx1">
                    <a:lumMod val="65000"/>
                    <a:lumOff val="35000"/>
                  </a:schemeClr>
                </a:solidFill>
              </a:rPr>
              <a:t>MobiAbility</a:t>
            </a:r>
            <a:r>
              <a:rPr lang="en-US" sz="2800" b="1" dirty="0" smtClean="0">
                <a:solidFill>
                  <a:schemeClr val="tx1">
                    <a:lumMod val="65000"/>
                    <a:lumOff val="35000"/>
                  </a:schemeClr>
                </a:solidFill>
              </a:rPr>
              <a:t>: A European standard on support measures in the EHEA for international students with disabilities (II)</a:t>
            </a:r>
          </a:p>
          <a:p>
            <a:pPr marL="0" indent="0">
              <a:buNone/>
            </a:pPr>
            <a:endParaRPr lang="en-US" sz="900" dirty="0" smtClean="0">
              <a:solidFill>
                <a:schemeClr val="tx1">
                  <a:lumMod val="65000"/>
                  <a:lumOff val="35000"/>
                </a:schemeClr>
              </a:solidFill>
            </a:endParaRPr>
          </a:p>
          <a:p>
            <a:pPr marL="0" indent="0">
              <a:buNone/>
            </a:pPr>
            <a:r>
              <a:rPr lang="en-US" sz="2600" b="1" dirty="0" smtClean="0">
                <a:solidFill>
                  <a:srgbClr val="0070C0"/>
                </a:solidFill>
              </a:rPr>
              <a:t>Context: </a:t>
            </a:r>
            <a:r>
              <a:rPr lang="en-US" sz="2600" dirty="0" smtClean="0">
                <a:solidFill>
                  <a:schemeClr val="tx1">
                    <a:lumMod val="65000"/>
                    <a:lumOff val="35000"/>
                  </a:schemeClr>
                </a:solidFill>
              </a:rPr>
              <a:t>one of the areas less standardized in the lives of people with disabilities is international mobility in general and, in particular, </a:t>
            </a:r>
            <a:r>
              <a:rPr lang="en-US" sz="2600" dirty="0" smtClean="0">
                <a:solidFill>
                  <a:srgbClr val="0070C0"/>
                </a:solidFill>
              </a:rPr>
              <a:t>international mobility during university studies</a:t>
            </a:r>
            <a:r>
              <a:rPr lang="en-US" sz="2600" dirty="0" smtClean="0">
                <a:solidFill>
                  <a:schemeClr val="tx1">
                    <a:lumMod val="65000"/>
                    <a:lumOff val="35000"/>
                  </a:schemeClr>
                </a:solidFill>
              </a:rPr>
              <a:t>, despite the reinforcement of active policies in this field. Experts agree that one of the main reasons of the low rate of European mobility of persons with disabilities is </a:t>
            </a:r>
            <a:r>
              <a:rPr lang="en-US" sz="2600" dirty="0" smtClean="0">
                <a:solidFill>
                  <a:srgbClr val="0070C0"/>
                </a:solidFill>
              </a:rPr>
              <a:t>the lack of a common position or standard on key curricular adaptations to be performed </a:t>
            </a:r>
            <a:r>
              <a:rPr lang="en-US" sz="2600" dirty="0" smtClean="0">
                <a:solidFill>
                  <a:schemeClr val="tx1">
                    <a:lumMod val="65000"/>
                    <a:lumOff val="35000"/>
                  </a:schemeClr>
                </a:solidFill>
              </a:rPr>
              <a:t>that should be accepted by the participating countries. </a:t>
            </a:r>
            <a:r>
              <a:rPr lang="en-US" sz="2600" dirty="0" smtClean="0">
                <a:solidFill>
                  <a:srgbClr val="0070C0"/>
                </a:solidFill>
              </a:rPr>
              <a:t>These should be assumed as measures of accessibility and reasonable adjustments which have to be guaranteed in order to promote equal opportunities for any student with disabilities interested in international mobility</a:t>
            </a:r>
            <a:r>
              <a:rPr lang="en-US" sz="2600" dirty="0" smtClean="0">
                <a:solidFill>
                  <a:schemeClr val="tx1">
                    <a:lumMod val="65000"/>
                    <a:lumOff val="35000"/>
                  </a:schemeClr>
                </a:solidFill>
              </a:rPr>
              <a:t>. This project aims to advance and innovate in this aspect.</a:t>
            </a: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690759"/>
            <a:ext cx="9080050" cy="5254388"/>
          </a:xfrm>
        </p:spPr>
        <p:txBody>
          <a:bodyPr>
            <a:normAutofit fontScale="92500" lnSpcReduction="20000"/>
          </a:bodyPr>
          <a:lstStyle/>
          <a:p>
            <a:pPr marL="0" indent="3175">
              <a:buNone/>
            </a:pPr>
            <a:r>
              <a:rPr lang="en-US" sz="2800" b="1" dirty="0" err="1" smtClean="0">
                <a:solidFill>
                  <a:schemeClr val="tx1">
                    <a:lumMod val="65000"/>
                    <a:lumOff val="35000"/>
                  </a:schemeClr>
                </a:solidFill>
              </a:rPr>
              <a:t>MobiAbility</a:t>
            </a:r>
            <a:r>
              <a:rPr lang="en-US" sz="2800" b="1" dirty="0" smtClean="0">
                <a:solidFill>
                  <a:schemeClr val="tx1">
                    <a:lumMod val="65000"/>
                    <a:lumOff val="35000"/>
                  </a:schemeClr>
                </a:solidFill>
              </a:rPr>
              <a:t>: A European standard on support measures in the EHEA for international students with disabilities (III)</a:t>
            </a:r>
          </a:p>
          <a:p>
            <a:pPr marL="0" indent="0">
              <a:buNone/>
            </a:pPr>
            <a:endParaRPr lang="en-US" sz="900" dirty="0" smtClean="0">
              <a:solidFill>
                <a:schemeClr val="tx1">
                  <a:lumMod val="65000"/>
                  <a:lumOff val="35000"/>
                </a:schemeClr>
              </a:solidFill>
            </a:endParaRPr>
          </a:p>
          <a:p>
            <a:pPr marL="0" indent="0">
              <a:buNone/>
            </a:pPr>
            <a:r>
              <a:rPr lang="en-US" sz="2800" b="1" dirty="0" smtClean="0">
                <a:solidFill>
                  <a:srgbClr val="0070C0"/>
                </a:solidFill>
              </a:rPr>
              <a:t>Expected results:</a:t>
            </a:r>
          </a:p>
          <a:p>
            <a:pPr lvl="0"/>
            <a:r>
              <a:rPr lang="en-US" sz="2800" dirty="0" smtClean="0">
                <a:solidFill>
                  <a:schemeClr val="tx1">
                    <a:lumMod val="65000"/>
                    <a:lumOff val="35000"/>
                  </a:schemeClr>
                </a:solidFill>
              </a:rPr>
              <a:t>a </a:t>
            </a:r>
            <a:r>
              <a:rPr lang="en-US" sz="2800" dirty="0" smtClean="0">
                <a:solidFill>
                  <a:srgbClr val="0070C0"/>
                </a:solidFill>
              </a:rPr>
              <a:t>European transnational standard of measures </a:t>
            </a:r>
            <a:r>
              <a:rPr lang="en-US" sz="2800" dirty="0" smtClean="0">
                <a:solidFill>
                  <a:schemeClr val="tx1">
                    <a:lumMod val="65000"/>
                    <a:lumOff val="35000"/>
                  </a:schemeClr>
                </a:solidFill>
              </a:rPr>
              <a:t>and reasonable adjustments at academic level for students with disabilities in international mobility will be developed;</a:t>
            </a:r>
            <a:endParaRPr lang="en-US" sz="2800" b="1" dirty="0" smtClean="0">
              <a:solidFill>
                <a:schemeClr val="tx1">
                  <a:lumMod val="65000"/>
                  <a:lumOff val="35000"/>
                </a:schemeClr>
              </a:solidFill>
            </a:endParaRPr>
          </a:p>
          <a:p>
            <a:pPr lvl="0"/>
            <a:r>
              <a:rPr lang="en-US" sz="2800" dirty="0" smtClean="0">
                <a:solidFill>
                  <a:schemeClr val="tx1">
                    <a:lumMod val="65000"/>
                    <a:lumOff val="35000"/>
                  </a:schemeClr>
                </a:solidFill>
              </a:rPr>
              <a:t>a</a:t>
            </a:r>
            <a:r>
              <a:rPr lang="en-US" sz="2800" dirty="0" smtClean="0">
                <a:solidFill>
                  <a:srgbClr val="0070C0"/>
                </a:solidFill>
              </a:rPr>
              <a:t> protocol for efficient transnational communication</a:t>
            </a:r>
            <a:r>
              <a:rPr lang="en-US" sz="2800" dirty="0" smtClean="0">
                <a:solidFill>
                  <a:schemeClr val="tx1">
                    <a:lumMod val="65000"/>
                    <a:lumOff val="35000"/>
                  </a:schemeClr>
                </a:solidFill>
              </a:rPr>
              <a:t> between the specialized units of universities will be proposed;</a:t>
            </a:r>
          </a:p>
          <a:p>
            <a:r>
              <a:rPr lang="en-US" sz="2800" dirty="0" smtClean="0">
                <a:solidFill>
                  <a:schemeClr val="tx1">
                    <a:lumMod val="65000"/>
                    <a:lumOff val="35000"/>
                  </a:schemeClr>
                </a:solidFill>
              </a:rPr>
              <a:t>an online and multilingual </a:t>
            </a:r>
            <a:r>
              <a:rPr lang="en-US" sz="2800" dirty="0" smtClean="0">
                <a:solidFill>
                  <a:srgbClr val="0070C0"/>
                </a:solidFill>
              </a:rPr>
              <a:t>platform that hosts a catalogue of institutions reaching this standard </a:t>
            </a:r>
            <a:r>
              <a:rPr lang="en-US" sz="2800" dirty="0" smtClean="0">
                <a:solidFill>
                  <a:schemeClr val="tx1">
                    <a:lumMod val="65000"/>
                    <a:lumOff val="35000"/>
                  </a:schemeClr>
                </a:solidFill>
              </a:rPr>
              <a:t>will be developed.</a:t>
            </a:r>
            <a:endParaRPr lang="en-US" sz="2800" b="1" dirty="0" smtClean="0">
              <a:solidFill>
                <a:srgbClr val="0070C0"/>
              </a:solidFill>
            </a:endParaRPr>
          </a:p>
          <a:p>
            <a:pPr>
              <a:buNone/>
            </a:pPr>
            <a:endParaRPr lang="en-US" sz="900" b="1" dirty="0" smtClean="0">
              <a:solidFill>
                <a:srgbClr val="0070C0"/>
              </a:solidFill>
            </a:endParaRPr>
          </a:p>
          <a:p>
            <a:pPr marL="0" indent="4763">
              <a:buNone/>
              <a:tabLst>
                <a:tab pos="0" algn="l"/>
              </a:tabLst>
            </a:pPr>
            <a:r>
              <a:rPr lang="en-US" sz="2800" b="1" dirty="0" smtClean="0">
                <a:solidFill>
                  <a:srgbClr val="E17F00"/>
                </a:solidFill>
              </a:rPr>
              <a:t>Suggestion:</a:t>
            </a:r>
            <a:r>
              <a:rPr lang="en-US" sz="2800" b="1" dirty="0" smtClean="0">
                <a:solidFill>
                  <a:srgbClr val="0070C0"/>
                </a:solidFill>
              </a:rPr>
              <a:t> </a:t>
            </a:r>
            <a:r>
              <a:rPr lang="en-US" sz="2800" dirty="0" smtClean="0">
                <a:solidFill>
                  <a:schemeClr val="tx1">
                    <a:lumMod val="65000"/>
                    <a:lumOff val="35000"/>
                  </a:schemeClr>
                </a:solidFill>
              </a:rPr>
              <a:t>more information about this project is needed, e.g. project timetable which could illustrate what kind of activities (Intellectual outputs, LTT activities (if any), Multiplier events, etc.), where and when are going to be </a:t>
            </a:r>
            <a:r>
              <a:rPr lang="en-US" sz="2800" dirty="0" err="1" smtClean="0">
                <a:solidFill>
                  <a:schemeClr val="tx1">
                    <a:lumMod val="65000"/>
                    <a:lumOff val="35000"/>
                  </a:schemeClr>
                </a:solidFill>
              </a:rPr>
              <a:t>finalised</a:t>
            </a:r>
            <a:r>
              <a:rPr lang="en-US" sz="2800" dirty="0" smtClean="0">
                <a:solidFill>
                  <a:schemeClr val="tx1">
                    <a:lumMod val="65000"/>
                    <a:lumOff val="35000"/>
                  </a:schemeClr>
                </a:solidFill>
              </a:rPr>
              <a:t> or </a:t>
            </a:r>
            <a:r>
              <a:rPr lang="en-US" sz="2800" dirty="0" err="1" smtClean="0">
                <a:solidFill>
                  <a:schemeClr val="tx1">
                    <a:lumMod val="65000"/>
                    <a:lumOff val="35000"/>
                  </a:schemeClr>
                </a:solidFill>
              </a:rPr>
              <a:t>organised</a:t>
            </a:r>
            <a:r>
              <a:rPr lang="en-US" sz="2800" dirty="0" smtClean="0">
                <a:solidFill>
                  <a:schemeClr val="tx1">
                    <a:lumMod val="65000"/>
                    <a:lumOff val="35000"/>
                  </a:schemeClr>
                </a:solidFill>
              </a:rPr>
              <a:t>.</a:t>
            </a:r>
          </a:p>
          <a:p>
            <a:pPr lvl="0">
              <a:buNone/>
            </a:pPr>
            <a:endParaRPr lang="en-US" sz="2800" dirty="0" smtClean="0">
              <a:solidFill>
                <a:schemeClr val="tx1">
                  <a:lumMod val="65000"/>
                  <a:lumOff val="35000"/>
                </a:schemeClr>
              </a:solidFill>
            </a:endParaRPr>
          </a:p>
          <a:p>
            <a:pPr marL="0" indent="0">
              <a:buNone/>
            </a:pPr>
            <a:endParaRPr lang="en-US" sz="2600" dirty="0" smtClean="0">
              <a:solidFill>
                <a:schemeClr val="tx1">
                  <a:lumMod val="65000"/>
                  <a:lumOff val="35000"/>
                </a:schemeClr>
              </a:solidFill>
            </a:endParaRP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878273"/>
            <a:ext cx="9080050" cy="5145206"/>
          </a:xfrm>
        </p:spPr>
        <p:txBody>
          <a:bodyPr>
            <a:normAutofit/>
          </a:bodyPr>
          <a:lstStyle/>
          <a:p>
            <a:pPr marL="0" indent="3175">
              <a:buNone/>
            </a:pPr>
            <a:r>
              <a:rPr lang="en-GB" sz="2800" b="1" dirty="0" smtClean="0">
                <a:solidFill>
                  <a:schemeClr val="tx1">
                    <a:lumMod val="65000"/>
                    <a:lumOff val="35000"/>
                  </a:schemeClr>
                </a:solidFill>
              </a:rPr>
              <a:t>3. Inclusive networking campus to foster the access to university of young students with disabilities (I)</a:t>
            </a:r>
            <a:endParaRPr lang="en-US" sz="2800" b="1" dirty="0" smtClean="0">
              <a:solidFill>
                <a:schemeClr val="tx1">
                  <a:lumMod val="65000"/>
                  <a:lumOff val="35000"/>
                </a:schemeClr>
              </a:solidFill>
            </a:endParaRPr>
          </a:p>
          <a:p>
            <a:pPr marL="0" indent="0">
              <a:buNone/>
            </a:pPr>
            <a:endParaRPr lang="en-GB" sz="1800" dirty="0" smtClean="0">
              <a:solidFill>
                <a:schemeClr val="tx1">
                  <a:lumMod val="65000"/>
                  <a:lumOff val="35000"/>
                </a:schemeClr>
              </a:solidFill>
            </a:endParaRPr>
          </a:p>
          <a:p>
            <a:pPr>
              <a:buNone/>
            </a:pPr>
            <a:r>
              <a:rPr lang="en-GB" sz="2600" b="1" dirty="0" smtClean="0">
                <a:solidFill>
                  <a:srgbClr val="0070C0"/>
                </a:solidFill>
              </a:rPr>
              <a:t>No. </a:t>
            </a:r>
            <a:r>
              <a:rPr lang="en-GB" sz="2600" dirty="0" smtClean="0">
                <a:solidFill>
                  <a:schemeClr val="tx1">
                    <a:lumMod val="65000"/>
                    <a:lumOff val="35000"/>
                  </a:schemeClr>
                </a:solidFill>
              </a:rPr>
              <a:t>2015-1-ES01-KA203-016095</a:t>
            </a:r>
            <a:endParaRPr lang="en-US" sz="2600" dirty="0" smtClean="0">
              <a:solidFill>
                <a:schemeClr val="tx1">
                  <a:lumMod val="65000"/>
                  <a:lumOff val="35000"/>
                </a:schemeClr>
              </a:solidFill>
            </a:endParaRPr>
          </a:p>
          <a:p>
            <a:pPr>
              <a:buNone/>
            </a:pPr>
            <a:r>
              <a:rPr lang="en-GB" sz="2600" b="1" dirty="0" smtClean="0">
                <a:solidFill>
                  <a:srgbClr val="0070C0"/>
                </a:solidFill>
              </a:rPr>
              <a:t>Duration: </a:t>
            </a:r>
            <a:r>
              <a:rPr lang="en-GB" sz="2600" dirty="0" smtClean="0">
                <a:solidFill>
                  <a:schemeClr val="tx1">
                    <a:lumMod val="65000"/>
                    <a:lumOff val="35000"/>
                  </a:schemeClr>
                </a:solidFill>
              </a:rPr>
              <a:t>3 years (01-09-2015 – 31-08-2018)</a:t>
            </a:r>
            <a:endParaRPr lang="en-US" sz="2600" dirty="0" smtClean="0">
              <a:solidFill>
                <a:schemeClr val="tx1">
                  <a:lumMod val="65000"/>
                  <a:lumOff val="35000"/>
                </a:schemeClr>
              </a:solidFill>
            </a:endParaRPr>
          </a:p>
          <a:p>
            <a:pPr>
              <a:buNone/>
            </a:pPr>
            <a:r>
              <a:rPr lang="en-GB" sz="2600" b="1" dirty="0" smtClean="0">
                <a:solidFill>
                  <a:srgbClr val="0070C0"/>
                </a:solidFill>
              </a:rPr>
              <a:t>EC Grant: </a:t>
            </a:r>
            <a:r>
              <a:rPr lang="en-GB" sz="2600" dirty="0" smtClean="0">
                <a:solidFill>
                  <a:schemeClr val="tx1">
                    <a:lumMod val="65000"/>
                    <a:lumOff val="35000"/>
                  </a:schemeClr>
                </a:solidFill>
              </a:rPr>
              <a:t>315,100 EUR </a:t>
            </a:r>
            <a:endParaRPr lang="en-US" sz="2600" dirty="0" smtClean="0">
              <a:solidFill>
                <a:schemeClr val="tx1">
                  <a:lumMod val="65000"/>
                  <a:lumOff val="35000"/>
                </a:schemeClr>
              </a:solidFill>
            </a:endParaRPr>
          </a:p>
          <a:p>
            <a:pPr marL="0" indent="4763">
              <a:buNone/>
            </a:pPr>
            <a:r>
              <a:rPr lang="en-GB" sz="2600" b="1" dirty="0" smtClean="0">
                <a:solidFill>
                  <a:srgbClr val="0070C0"/>
                </a:solidFill>
              </a:rPr>
              <a:t>Coordinator: </a:t>
            </a:r>
            <a:r>
              <a:rPr lang="en-GB" sz="2600" dirty="0" err="1" smtClean="0">
                <a:solidFill>
                  <a:schemeClr val="tx1">
                    <a:lumMod val="65000"/>
                    <a:lumOff val="35000"/>
                  </a:schemeClr>
                </a:solidFill>
              </a:rPr>
              <a:t>Fundacion</a:t>
            </a:r>
            <a:r>
              <a:rPr lang="en-GB" sz="2600" dirty="0" smtClean="0">
                <a:solidFill>
                  <a:schemeClr val="tx1">
                    <a:lumMod val="65000"/>
                    <a:lumOff val="35000"/>
                  </a:schemeClr>
                </a:solidFill>
              </a:rPr>
              <a:t> Once </a:t>
            </a:r>
            <a:r>
              <a:rPr lang="en-GB" sz="2600" dirty="0" err="1" smtClean="0">
                <a:solidFill>
                  <a:schemeClr val="tx1">
                    <a:lumMod val="65000"/>
                    <a:lumOff val="35000"/>
                  </a:schemeClr>
                </a:solidFill>
              </a:rPr>
              <a:t>para</a:t>
            </a:r>
            <a:r>
              <a:rPr lang="en-GB" sz="2600" dirty="0" smtClean="0">
                <a:solidFill>
                  <a:schemeClr val="tx1">
                    <a:lumMod val="65000"/>
                    <a:lumOff val="35000"/>
                  </a:schemeClr>
                </a:solidFill>
              </a:rPr>
              <a:t> la </a:t>
            </a:r>
            <a:r>
              <a:rPr lang="en-GB" sz="2600" dirty="0" err="1" smtClean="0">
                <a:solidFill>
                  <a:schemeClr val="tx1">
                    <a:lumMod val="65000"/>
                    <a:lumOff val="35000"/>
                  </a:schemeClr>
                </a:solidFill>
              </a:rPr>
              <a:t>Cooperacion</a:t>
            </a:r>
            <a:r>
              <a:rPr lang="en-GB" sz="2600" dirty="0" smtClean="0">
                <a:solidFill>
                  <a:schemeClr val="tx1">
                    <a:lumMod val="65000"/>
                    <a:lumOff val="35000"/>
                  </a:schemeClr>
                </a:solidFill>
              </a:rPr>
              <a:t> e Inclusion Social de Personas con </a:t>
            </a:r>
            <a:r>
              <a:rPr lang="en-GB" sz="2600" dirty="0" err="1" smtClean="0">
                <a:solidFill>
                  <a:schemeClr val="tx1">
                    <a:lumMod val="65000"/>
                    <a:lumOff val="35000"/>
                  </a:schemeClr>
                </a:solidFill>
              </a:rPr>
              <a:t>Discapacidad</a:t>
            </a:r>
            <a:r>
              <a:rPr lang="en-GB" sz="2600" dirty="0" smtClean="0">
                <a:solidFill>
                  <a:schemeClr val="tx1">
                    <a:lumMod val="65000"/>
                    <a:lumOff val="35000"/>
                  </a:schemeClr>
                </a:solidFill>
              </a:rPr>
              <a:t> (Spain)</a:t>
            </a:r>
            <a:endParaRPr lang="en-US" sz="2600" dirty="0" smtClean="0">
              <a:solidFill>
                <a:schemeClr val="tx1">
                  <a:lumMod val="65000"/>
                  <a:lumOff val="35000"/>
                </a:schemeClr>
              </a:solidFill>
            </a:endParaRPr>
          </a:p>
          <a:p>
            <a:pPr marL="0" indent="0">
              <a:buNone/>
            </a:pPr>
            <a:r>
              <a:rPr lang="en-GB" sz="2600" b="1" dirty="0" smtClean="0">
                <a:solidFill>
                  <a:srgbClr val="0070C0"/>
                </a:solidFill>
              </a:rPr>
              <a:t>3 partners:</a:t>
            </a:r>
            <a:r>
              <a:rPr lang="en-GB" sz="2600" dirty="0" smtClean="0">
                <a:solidFill>
                  <a:srgbClr val="0070C0"/>
                </a:solidFill>
              </a:rPr>
              <a:t> </a:t>
            </a:r>
            <a:r>
              <a:rPr lang="en-GB" sz="2600" dirty="0" smtClean="0">
                <a:solidFill>
                  <a:schemeClr val="tx1">
                    <a:lumMod val="65000"/>
                    <a:lumOff val="35000"/>
                  </a:schemeClr>
                </a:solidFill>
              </a:rPr>
              <a:t>Belgium (1), Portugal (1), Spain (1)</a:t>
            </a:r>
            <a:endParaRPr lang="en-US" sz="2600" dirty="0" smtClean="0">
              <a:solidFill>
                <a:schemeClr val="tx1">
                  <a:lumMod val="65000"/>
                  <a:lumOff val="35000"/>
                </a:schemeClr>
              </a:solidFill>
            </a:endParaRPr>
          </a:p>
        </p:txBody>
      </p:sp>
      <p:pic>
        <p:nvPicPr>
          <p:cNvPr id="4" name="Picture 4"/>
          <p:cNvPicPr>
            <a:picLocks noChangeAspect="1" noChangeArrowheads="1"/>
          </p:cNvPicPr>
          <p:nvPr/>
        </p:nvPicPr>
        <p:blipFill>
          <a:blip r:embed="rId3"/>
          <a:srcRect/>
          <a:stretch>
            <a:fillRect/>
          </a:stretch>
        </p:blipFill>
        <p:spPr bwMode="auto">
          <a:xfrm>
            <a:off x="7275827" y="3562349"/>
            <a:ext cx="429898" cy="558313"/>
          </a:xfrm>
          <a:prstGeom prst="rect">
            <a:avLst/>
          </a:prstGeom>
          <a:noFill/>
          <a:ln w="9525">
            <a:noFill/>
            <a:miter lim="800000"/>
            <a:headEnd/>
            <a:tailEnd/>
          </a:ln>
          <a:effectLst/>
        </p:spPr>
      </p:pic>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072" y="1610436"/>
            <a:ext cx="9080050" cy="5663821"/>
          </a:xfrm>
        </p:spPr>
        <p:txBody>
          <a:bodyPr>
            <a:normAutofit fontScale="55000" lnSpcReduction="20000"/>
          </a:bodyPr>
          <a:lstStyle/>
          <a:p>
            <a:pPr marL="0" indent="3175">
              <a:buNone/>
            </a:pPr>
            <a:r>
              <a:rPr lang="en-US" sz="4000" b="1" dirty="0" smtClean="0">
                <a:solidFill>
                  <a:schemeClr val="tx1">
                    <a:lumMod val="65000"/>
                    <a:lumOff val="35000"/>
                  </a:schemeClr>
                </a:solidFill>
              </a:rPr>
              <a:t>Inclusive networking campus to foster the access to university of young students with disabilities (II)</a:t>
            </a:r>
          </a:p>
          <a:p>
            <a:pPr marL="0" indent="0">
              <a:buNone/>
            </a:pPr>
            <a:endParaRPr lang="en-US" sz="2500" dirty="0" smtClean="0">
              <a:solidFill>
                <a:schemeClr val="tx1">
                  <a:lumMod val="65000"/>
                  <a:lumOff val="35000"/>
                </a:schemeClr>
              </a:solidFill>
            </a:endParaRPr>
          </a:p>
          <a:p>
            <a:pPr marL="0" indent="0">
              <a:buNone/>
            </a:pPr>
            <a:r>
              <a:rPr lang="en-US" sz="4000" b="1" dirty="0" smtClean="0">
                <a:solidFill>
                  <a:srgbClr val="0070C0"/>
                </a:solidFill>
              </a:rPr>
              <a:t>The main objective: </a:t>
            </a:r>
            <a:r>
              <a:rPr lang="en-US" sz="4000" dirty="0" smtClean="0">
                <a:solidFill>
                  <a:schemeClr val="tx1">
                    <a:lumMod val="65000"/>
                    <a:lumOff val="35000"/>
                  </a:schemeClr>
                </a:solidFill>
              </a:rPr>
              <a:t>to encourage and help </a:t>
            </a:r>
            <a:r>
              <a:rPr lang="en-US" sz="4000" dirty="0" smtClean="0">
                <a:solidFill>
                  <a:srgbClr val="0070C0"/>
                </a:solidFill>
              </a:rPr>
              <a:t>students with disabilities in second cycle of secondary school and high school to continue their education towards university</a:t>
            </a:r>
            <a:r>
              <a:rPr lang="en-US" sz="4000" dirty="0" smtClean="0">
                <a:solidFill>
                  <a:schemeClr val="tx1">
                    <a:lumMod val="65000"/>
                    <a:lumOff val="35000"/>
                  </a:schemeClr>
                </a:solidFill>
              </a:rPr>
              <a:t>, since this group is in high risk of early school leaving, which involves a greater likelihood of experiencing social exclusion in adulthood.</a:t>
            </a:r>
          </a:p>
          <a:p>
            <a:pPr>
              <a:buNone/>
            </a:pPr>
            <a:endParaRPr lang="en-US" sz="1800" b="1" dirty="0" smtClean="0">
              <a:solidFill>
                <a:srgbClr val="0070C0"/>
              </a:solidFill>
            </a:endParaRPr>
          </a:p>
          <a:p>
            <a:pPr>
              <a:buNone/>
            </a:pPr>
            <a:r>
              <a:rPr lang="en-US" sz="4000" b="1" dirty="0" smtClean="0">
                <a:solidFill>
                  <a:srgbClr val="0070C0"/>
                </a:solidFill>
              </a:rPr>
              <a:t>Specific objectives:</a:t>
            </a:r>
          </a:p>
          <a:p>
            <a:pPr lvl="0"/>
            <a:r>
              <a:rPr lang="en-US" sz="4000" dirty="0" smtClean="0">
                <a:solidFill>
                  <a:schemeClr val="tx1">
                    <a:lumMod val="65000"/>
                    <a:lumOff val="35000"/>
                  </a:schemeClr>
                </a:solidFill>
              </a:rPr>
              <a:t>Promote</a:t>
            </a:r>
            <a:r>
              <a:rPr lang="en-US" sz="4000" dirty="0" smtClean="0">
                <a:solidFill>
                  <a:srgbClr val="0070C0"/>
                </a:solidFill>
              </a:rPr>
              <a:t> transnational mobility </a:t>
            </a:r>
            <a:r>
              <a:rPr lang="en-US" sz="4000" dirty="0" smtClean="0">
                <a:solidFill>
                  <a:schemeClr val="tx1">
                    <a:lumMod val="65000"/>
                    <a:lumOff val="35000"/>
                  </a:schemeClr>
                </a:solidFill>
              </a:rPr>
              <a:t>of young persons with disabilities.</a:t>
            </a:r>
            <a:endParaRPr lang="en-US" sz="4000" b="1" dirty="0" smtClean="0">
              <a:solidFill>
                <a:schemeClr val="tx1">
                  <a:lumMod val="65000"/>
                  <a:lumOff val="35000"/>
                </a:schemeClr>
              </a:solidFill>
            </a:endParaRPr>
          </a:p>
          <a:p>
            <a:pPr lvl="0"/>
            <a:r>
              <a:rPr lang="en-US" sz="4000" dirty="0" smtClean="0">
                <a:solidFill>
                  <a:schemeClr val="tx1">
                    <a:lumMod val="65000"/>
                    <a:lumOff val="35000"/>
                  </a:schemeClr>
                </a:solidFill>
              </a:rPr>
              <a:t>Promote </a:t>
            </a:r>
            <a:r>
              <a:rPr lang="en-US" sz="4000" dirty="0" smtClean="0">
                <a:solidFill>
                  <a:srgbClr val="0070C0"/>
                </a:solidFill>
              </a:rPr>
              <a:t>access to college for students with disabilities</a:t>
            </a:r>
            <a:r>
              <a:rPr lang="en-US" sz="4000" dirty="0" smtClean="0">
                <a:solidFill>
                  <a:schemeClr val="tx1">
                    <a:lumMod val="65000"/>
                    <a:lumOff val="35000"/>
                  </a:schemeClr>
                </a:solidFill>
              </a:rPr>
              <a:t>, reducing early school dropout in this group.</a:t>
            </a:r>
            <a:endParaRPr lang="en-US" sz="4000" b="1" dirty="0" smtClean="0">
              <a:solidFill>
                <a:schemeClr val="tx1">
                  <a:lumMod val="65000"/>
                  <a:lumOff val="35000"/>
                </a:schemeClr>
              </a:solidFill>
            </a:endParaRPr>
          </a:p>
          <a:p>
            <a:pPr lvl="0"/>
            <a:r>
              <a:rPr lang="en-US" sz="4000" dirty="0" smtClean="0">
                <a:solidFill>
                  <a:schemeClr val="tx1">
                    <a:lumMod val="65000"/>
                    <a:lumOff val="35000"/>
                  </a:schemeClr>
                </a:solidFill>
              </a:rPr>
              <a:t>Give universities </a:t>
            </a:r>
            <a:r>
              <a:rPr lang="en-US" sz="4000" dirty="0" smtClean="0">
                <a:solidFill>
                  <a:srgbClr val="0070C0"/>
                </a:solidFill>
              </a:rPr>
              <a:t>the opportunity to reach future potential university students </a:t>
            </a:r>
            <a:r>
              <a:rPr lang="en-US" sz="4000" dirty="0" smtClean="0">
                <a:solidFill>
                  <a:schemeClr val="tx1">
                    <a:lumMod val="65000"/>
                    <a:lumOff val="35000"/>
                  </a:schemeClr>
                </a:solidFill>
              </a:rPr>
              <a:t>and identify </a:t>
            </a:r>
            <a:r>
              <a:rPr lang="en-US" sz="4000" dirty="0" smtClean="0">
                <a:solidFill>
                  <a:srgbClr val="0070C0"/>
                </a:solidFill>
              </a:rPr>
              <a:t>opportunities for improvement in their campus</a:t>
            </a:r>
            <a:r>
              <a:rPr lang="en-US" sz="4000" dirty="0" smtClean="0">
                <a:solidFill>
                  <a:schemeClr val="tx1">
                    <a:lumMod val="65000"/>
                    <a:lumOff val="35000"/>
                  </a:schemeClr>
                </a:solidFill>
              </a:rPr>
              <a:t>, so that they are prepared to offer an inclusive university education under conditions of equal opportunities for all the students.</a:t>
            </a:r>
            <a:endParaRPr lang="en-US" sz="4000" b="1" dirty="0" smtClean="0">
              <a:solidFill>
                <a:schemeClr val="tx1">
                  <a:lumMod val="65000"/>
                  <a:lumOff val="35000"/>
                </a:schemeClr>
              </a:solidFill>
            </a:endParaRPr>
          </a:p>
          <a:p>
            <a:pPr lvl="0"/>
            <a:r>
              <a:rPr lang="en-US" sz="4000" dirty="0" smtClean="0">
                <a:solidFill>
                  <a:schemeClr val="tx1">
                    <a:lumMod val="65000"/>
                    <a:lumOff val="35000"/>
                  </a:schemeClr>
                </a:solidFill>
              </a:rPr>
              <a:t>Improve and promote the </a:t>
            </a:r>
            <a:r>
              <a:rPr lang="en-US" sz="4000" dirty="0" smtClean="0">
                <a:solidFill>
                  <a:srgbClr val="0070C0"/>
                </a:solidFill>
              </a:rPr>
              <a:t>inclusion of persons with disabilities</a:t>
            </a:r>
            <a:r>
              <a:rPr lang="en-US" sz="4000" dirty="0" smtClean="0">
                <a:solidFill>
                  <a:schemeClr val="tx1">
                    <a:lumMod val="65000"/>
                    <a:lumOff val="35000"/>
                  </a:schemeClr>
                </a:solidFill>
              </a:rPr>
              <a:t> in the university community.</a:t>
            </a:r>
            <a:endParaRPr lang="en-US" sz="4000" b="1" dirty="0" smtClean="0">
              <a:solidFill>
                <a:schemeClr val="tx1">
                  <a:lumMod val="65000"/>
                  <a:lumOff val="35000"/>
                </a:schemeClr>
              </a:solidFill>
            </a:endParaRPr>
          </a:p>
        </p:txBody>
      </p:sp>
    </p:spTree>
    <p:extLst>
      <p:ext uri="{BB962C8B-B14F-4D97-AF65-F5344CB8AC3E}">
        <p14:creationId xmlns:p14="http://schemas.microsoft.com/office/powerpoint/2010/main" xmlns="" val="2040183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2859</TotalTime>
  <Words>2995</Words>
  <Application>Microsoft Office PowerPoint</Application>
  <PresentationFormat>Custom</PresentationFormat>
  <Paragraphs>271</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Studio Libre, UAB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Libre</dc:creator>
  <cp:lastModifiedBy>Irma Motuzyte</cp:lastModifiedBy>
  <cp:revision>681</cp:revision>
  <cp:lastPrinted>2015-04-23T16:54:54Z</cp:lastPrinted>
  <dcterms:created xsi:type="dcterms:W3CDTF">2014-07-16T09:26:43Z</dcterms:created>
  <dcterms:modified xsi:type="dcterms:W3CDTF">2017-03-22T21:53:23Z</dcterms:modified>
</cp:coreProperties>
</file>