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7" r:id="rId4"/>
    <p:sldId id="258" r:id="rId5"/>
    <p:sldId id="259" r:id="rId6"/>
    <p:sldId id="266" r:id="rId7"/>
    <p:sldId id="264" r:id="rId8"/>
    <p:sldId id="260" r:id="rId9"/>
    <p:sldId id="261" r:id="rId10"/>
    <p:sldId id="262"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631B9-F57B-439E-93E5-88F136A844B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D85ADEA-DC57-4401-B965-856B6EB47979}">
      <dgm:prSet/>
      <dgm:spPr/>
      <dgm:t>
        <a:bodyPr/>
        <a:lstStyle/>
        <a:p>
          <a:r>
            <a:rPr lang="en-GB"/>
            <a:t>Relevance of the project (maximum 30 points)</a:t>
          </a:r>
          <a:endParaRPr lang="en-US"/>
        </a:p>
      </dgm:t>
    </dgm:pt>
    <dgm:pt modelId="{464BAB6E-5924-4263-925F-460A4BDD3ECE}" type="parTrans" cxnId="{4114746C-B23F-4463-BF0A-5CD43B77CCC1}">
      <dgm:prSet/>
      <dgm:spPr/>
      <dgm:t>
        <a:bodyPr/>
        <a:lstStyle/>
        <a:p>
          <a:endParaRPr lang="en-US"/>
        </a:p>
      </dgm:t>
    </dgm:pt>
    <dgm:pt modelId="{4BE0DCE0-AA42-4DE5-BA3B-109BBBB5800A}" type="sibTrans" cxnId="{4114746C-B23F-4463-BF0A-5CD43B77CCC1}">
      <dgm:prSet/>
      <dgm:spPr/>
      <dgm:t>
        <a:bodyPr/>
        <a:lstStyle/>
        <a:p>
          <a:endParaRPr lang="en-US"/>
        </a:p>
      </dgm:t>
    </dgm:pt>
    <dgm:pt modelId="{C95FFB05-2758-4758-B25A-A0E682B26A51}">
      <dgm:prSet/>
      <dgm:spPr/>
      <dgm:t>
        <a:bodyPr/>
        <a:lstStyle/>
        <a:p>
          <a:r>
            <a:rPr lang="en-GB"/>
            <a:t>Quality of the project design and implementation (maximum 20 points)</a:t>
          </a:r>
          <a:endParaRPr lang="en-US"/>
        </a:p>
      </dgm:t>
    </dgm:pt>
    <dgm:pt modelId="{AE7146EB-A1DD-4B44-A8B2-8B8A8DF9F1C2}" type="parTrans" cxnId="{99E051F7-76B3-4341-9302-B87C63A3B75A}">
      <dgm:prSet/>
      <dgm:spPr/>
      <dgm:t>
        <a:bodyPr/>
        <a:lstStyle/>
        <a:p>
          <a:endParaRPr lang="en-US"/>
        </a:p>
      </dgm:t>
    </dgm:pt>
    <dgm:pt modelId="{08BC02D1-9930-47B6-8C6E-2F83FC04403A}" type="sibTrans" cxnId="{99E051F7-76B3-4341-9302-B87C63A3B75A}">
      <dgm:prSet/>
      <dgm:spPr/>
      <dgm:t>
        <a:bodyPr/>
        <a:lstStyle/>
        <a:p>
          <a:endParaRPr lang="en-US"/>
        </a:p>
      </dgm:t>
    </dgm:pt>
    <dgm:pt modelId="{1A832B22-EB6E-4768-B28C-62323204B794}">
      <dgm:prSet/>
      <dgm:spPr/>
      <dgm:t>
        <a:bodyPr/>
        <a:lstStyle/>
        <a:p>
          <a:r>
            <a:rPr lang="en-GB"/>
            <a:t>Quality of the project team and the cooperation arrangements (maximum 20 points)</a:t>
          </a:r>
          <a:endParaRPr lang="en-US"/>
        </a:p>
      </dgm:t>
    </dgm:pt>
    <dgm:pt modelId="{2884AB98-0D82-454B-BDF7-A2D4F3026075}" type="parTrans" cxnId="{707697A2-6427-4854-A124-B4022458C2CE}">
      <dgm:prSet/>
      <dgm:spPr/>
      <dgm:t>
        <a:bodyPr/>
        <a:lstStyle/>
        <a:p>
          <a:endParaRPr lang="en-US"/>
        </a:p>
      </dgm:t>
    </dgm:pt>
    <dgm:pt modelId="{B39C7BF6-5054-4639-BA6B-E5A27BB94DB3}" type="sibTrans" cxnId="{707697A2-6427-4854-A124-B4022458C2CE}">
      <dgm:prSet/>
      <dgm:spPr/>
      <dgm:t>
        <a:bodyPr/>
        <a:lstStyle/>
        <a:p>
          <a:endParaRPr lang="en-US"/>
        </a:p>
      </dgm:t>
    </dgm:pt>
    <dgm:pt modelId="{95B90ED1-2122-4CDF-B1AB-B04F46786C53}">
      <dgm:prSet/>
      <dgm:spPr/>
      <dgm:t>
        <a:bodyPr/>
        <a:lstStyle/>
        <a:p>
          <a:r>
            <a:rPr lang="en-GB"/>
            <a:t>Impact and dissemination (maximum 30 points)</a:t>
          </a:r>
          <a:endParaRPr lang="en-US"/>
        </a:p>
      </dgm:t>
    </dgm:pt>
    <dgm:pt modelId="{5F84E1B9-F82C-4F90-9148-77D3DB566AEB}" type="parTrans" cxnId="{393AC822-F7F7-40AD-8031-EB4591660D9E}">
      <dgm:prSet/>
      <dgm:spPr/>
      <dgm:t>
        <a:bodyPr/>
        <a:lstStyle/>
        <a:p>
          <a:endParaRPr lang="en-US"/>
        </a:p>
      </dgm:t>
    </dgm:pt>
    <dgm:pt modelId="{CC35EF6E-1BEB-4365-9F25-350803BD5324}" type="sibTrans" cxnId="{393AC822-F7F7-40AD-8031-EB4591660D9E}">
      <dgm:prSet/>
      <dgm:spPr/>
      <dgm:t>
        <a:bodyPr/>
        <a:lstStyle/>
        <a:p>
          <a:endParaRPr lang="en-US"/>
        </a:p>
      </dgm:t>
    </dgm:pt>
    <dgm:pt modelId="{DB07C1C9-FD5B-4384-B27F-8288C08D8112}">
      <dgm:prSet/>
      <dgm:spPr/>
      <dgm:t>
        <a:bodyPr/>
        <a:lstStyle/>
        <a:p>
          <a:r>
            <a:rPr lang="en-GB"/>
            <a:t>To be considered for funding, proposals must score at least 60 points. Furthermore, they must score at least half of the maximum points in each of the categories of award criteria mentioned above</a:t>
          </a:r>
          <a:endParaRPr lang="en-US"/>
        </a:p>
      </dgm:t>
    </dgm:pt>
    <dgm:pt modelId="{B7340B35-A8AB-4C0F-8FF6-40A0FD84B56C}" type="parTrans" cxnId="{60D3144A-EE7D-4E54-AFB6-148F3979E24B}">
      <dgm:prSet/>
      <dgm:spPr/>
      <dgm:t>
        <a:bodyPr/>
        <a:lstStyle/>
        <a:p>
          <a:endParaRPr lang="en-US"/>
        </a:p>
      </dgm:t>
    </dgm:pt>
    <dgm:pt modelId="{5FD98DFB-C82B-410A-A7EC-52E6B258F55F}" type="sibTrans" cxnId="{60D3144A-EE7D-4E54-AFB6-148F3979E24B}">
      <dgm:prSet/>
      <dgm:spPr/>
      <dgm:t>
        <a:bodyPr/>
        <a:lstStyle/>
        <a:p>
          <a:endParaRPr lang="en-US"/>
        </a:p>
      </dgm:t>
    </dgm:pt>
    <dgm:pt modelId="{73FAF4B9-7259-42C9-BEFB-274ED149869A}" type="pres">
      <dgm:prSet presAssocID="{F83631B9-F57B-439E-93E5-88F136A844B3}" presName="root" presStyleCnt="0">
        <dgm:presLayoutVars>
          <dgm:dir/>
          <dgm:resizeHandles val="exact"/>
        </dgm:presLayoutVars>
      </dgm:prSet>
      <dgm:spPr/>
    </dgm:pt>
    <dgm:pt modelId="{7E5C90C0-AD97-42D3-A4FE-8A767F66EB2D}" type="pres">
      <dgm:prSet presAssocID="{DD85ADEA-DC57-4401-B965-856B6EB47979}" presName="compNode" presStyleCnt="0"/>
      <dgm:spPr/>
    </dgm:pt>
    <dgm:pt modelId="{8215C835-A8DF-43A1-9C5D-EEE0A159BCC4}" type="pres">
      <dgm:prSet presAssocID="{DD85ADEA-DC57-4401-B965-856B6EB4797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7663E14D-6863-4D1D-8189-8A1A74C4CBC5}" type="pres">
      <dgm:prSet presAssocID="{DD85ADEA-DC57-4401-B965-856B6EB47979}" presName="spaceRect" presStyleCnt="0"/>
      <dgm:spPr/>
    </dgm:pt>
    <dgm:pt modelId="{092E4887-E243-4173-9F76-4B8FBAC33E60}" type="pres">
      <dgm:prSet presAssocID="{DD85ADEA-DC57-4401-B965-856B6EB47979}" presName="textRect" presStyleLbl="revTx" presStyleIdx="0" presStyleCnt="5">
        <dgm:presLayoutVars>
          <dgm:chMax val="1"/>
          <dgm:chPref val="1"/>
        </dgm:presLayoutVars>
      </dgm:prSet>
      <dgm:spPr/>
    </dgm:pt>
    <dgm:pt modelId="{F01EC961-3F5F-4273-9907-2028B007A9A9}" type="pres">
      <dgm:prSet presAssocID="{4BE0DCE0-AA42-4DE5-BA3B-109BBBB5800A}" presName="sibTrans" presStyleCnt="0"/>
      <dgm:spPr/>
    </dgm:pt>
    <dgm:pt modelId="{DFDEF6B3-17B2-4939-8FBE-B343596EDC0C}" type="pres">
      <dgm:prSet presAssocID="{C95FFB05-2758-4758-B25A-A0E682B26A51}" presName="compNode" presStyleCnt="0"/>
      <dgm:spPr/>
    </dgm:pt>
    <dgm:pt modelId="{03206F0A-935A-4483-BFCC-8E384DF3D386}" type="pres">
      <dgm:prSet presAssocID="{C95FFB05-2758-4758-B25A-A0E682B26A5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22D37EB1-EB50-4B61-A124-99C25B9B7BF5}" type="pres">
      <dgm:prSet presAssocID="{C95FFB05-2758-4758-B25A-A0E682B26A51}" presName="spaceRect" presStyleCnt="0"/>
      <dgm:spPr/>
    </dgm:pt>
    <dgm:pt modelId="{93C698F4-3112-407A-9039-C425D603A17F}" type="pres">
      <dgm:prSet presAssocID="{C95FFB05-2758-4758-B25A-A0E682B26A51}" presName="textRect" presStyleLbl="revTx" presStyleIdx="1" presStyleCnt="5">
        <dgm:presLayoutVars>
          <dgm:chMax val="1"/>
          <dgm:chPref val="1"/>
        </dgm:presLayoutVars>
      </dgm:prSet>
      <dgm:spPr/>
    </dgm:pt>
    <dgm:pt modelId="{700BC15C-BED3-4374-9643-99493C6A2903}" type="pres">
      <dgm:prSet presAssocID="{08BC02D1-9930-47B6-8C6E-2F83FC04403A}" presName="sibTrans" presStyleCnt="0"/>
      <dgm:spPr/>
    </dgm:pt>
    <dgm:pt modelId="{0128931E-D251-499D-A15D-73D00AEA8067}" type="pres">
      <dgm:prSet presAssocID="{1A832B22-EB6E-4768-B28C-62323204B794}" presName="compNode" presStyleCnt="0"/>
      <dgm:spPr/>
    </dgm:pt>
    <dgm:pt modelId="{8CA7A724-7DAB-4F5C-8AFC-949BB2E580A7}" type="pres">
      <dgm:prSet presAssocID="{1A832B22-EB6E-4768-B28C-62323204B79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17997C79-0D12-45C6-A046-48B37FE58FB0}" type="pres">
      <dgm:prSet presAssocID="{1A832B22-EB6E-4768-B28C-62323204B794}" presName="spaceRect" presStyleCnt="0"/>
      <dgm:spPr/>
    </dgm:pt>
    <dgm:pt modelId="{7CD655A0-B9FE-49BD-94B3-4C3B42ED7721}" type="pres">
      <dgm:prSet presAssocID="{1A832B22-EB6E-4768-B28C-62323204B794}" presName="textRect" presStyleLbl="revTx" presStyleIdx="2" presStyleCnt="5">
        <dgm:presLayoutVars>
          <dgm:chMax val="1"/>
          <dgm:chPref val="1"/>
        </dgm:presLayoutVars>
      </dgm:prSet>
      <dgm:spPr/>
    </dgm:pt>
    <dgm:pt modelId="{928751DA-E12D-4857-8987-06F2EB374A06}" type="pres">
      <dgm:prSet presAssocID="{B39C7BF6-5054-4639-BA6B-E5A27BB94DB3}" presName="sibTrans" presStyleCnt="0"/>
      <dgm:spPr/>
    </dgm:pt>
    <dgm:pt modelId="{92E91796-E8F4-49F7-969B-5B92E6FA2EF0}" type="pres">
      <dgm:prSet presAssocID="{95B90ED1-2122-4CDF-B1AB-B04F46786C53}" presName="compNode" presStyleCnt="0"/>
      <dgm:spPr/>
    </dgm:pt>
    <dgm:pt modelId="{DC596E46-726F-4D45-B7EC-0A6A68AD3686}" type="pres">
      <dgm:prSet presAssocID="{95B90ED1-2122-4CDF-B1AB-B04F46786C5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0622248F-A689-462E-A5D9-203AFD089566}" type="pres">
      <dgm:prSet presAssocID="{95B90ED1-2122-4CDF-B1AB-B04F46786C53}" presName="spaceRect" presStyleCnt="0"/>
      <dgm:spPr/>
    </dgm:pt>
    <dgm:pt modelId="{A70FD8A8-2A48-428C-B3D8-B49CCA477A86}" type="pres">
      <dgm:prSet presAssocID="{95B90ED1-2122-4CDF-B1AB-B04F46786C53}" presName="textRect" presStyleLbl="revTx" presStyleIdx="3" presStyleCnt="5">
        <dgm:presLayoutVars>
          <dgm:chMax val="1"/>
          <dgm:chPref val="1"/>
        </dgm:presLayoutVars>
      </dgm:prSet>
      <dgm:spPr/>
    </dgm:pt>
    <dgm:pt modelId="{7E36AAE9-F5C8-4A24-B89B-BCC185DC8B72}" type="pres">
      <dgm:prSet presAssocID="{CC35EF6E-1BEB-4365-9F25-350803BD5324}" presName="sibTrans" presStyleCnt="0"/>
      <dgm:spPr/>
    </dgm:pt>
    <dgm:pt modelId="{C034EFD1-2995-486E-BCE2-E4D41A628BDC}" type="pres">
      <dgm:prSet presAssocID="{DB07C1C9-FD5B-4384-B27F-8288C08D8112}" presName="compNode" presStyleCnt="0"/>
      <dgm:spPr/>
    </dgm:pt>
    <dgm:pt modelId="{AD0FA2F9-2DC2-41C9-AFF0-B8744AD283D0}" type="pres">
      <dgm:prSet presAssocID="{DB07C1C9-FD5B-4384-B27F-8288C08D811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llar"/>
        </a:ext>
      </dgm:extLst>
    </dgm:pt>
    <dgm:pt modelId="{CCD29CD8-2E9D-42BD-8A57-CA202397AEDE}" type="pres">
      <dgm:prSet presAssocID="{DB07C1C9-FD5B-4384-B27F-8288C08D8112}" presName="spaceRect" presStyleCnt="0"/>
      <dgm:spPr/>
    </dgm:pt>
    <dgm:pt modelId="{01730EFE-39E6-4BAF-A8CC-C5AA45462812}" type="pres">
      <dgm:prSet presAssocID="{DB07C1C9-FD5B-4384-B27F-8288C08D8112}" presName="textRect" presStyleLbl="revTx" presStyleIdx="4" presStyleCnt="5">
        <dgm:presLayoutVars>
          <dgm:chMax val="1"/>
          <dgm:chPref val="1"/>
        </dgm:presLayoutVars>
      </dgm:prSet>
      <dgm:spPr/>
    </dgm:pt>
  </dgm:ptLst>
  <dgm:cxnLst>
    <dgm:cxn modelId="{3E972200-2DB4-426A-8264-841FE258F60B}" type="presOf" srcId="{DD85ADEA-DC57-4401-B965-856B6EB47979}" destId="{092E4887-E243-4173-9F76-4B8FBAC33E60}" srcOrd="0" destOrd="0" presId="urn:microsoft.com/office/officeart/2018/2/layout/IconLabelList"/>
    <dgm:cxn modelId="{945FC908-6851-40B5-8B5D-A3CC30FD4D19}" type="presOf" srcId="{95B90ED1-2122-4CDF-B1AB-B04F46786C53}" destId="{A70FD8A8-2A48-428C-B3D8-B49CCA477A86}" srcOrd="0" destOrd="0" presId="urn:microsoft.com/office/officeart/2018/2/layout/IconLabelList"/>
    <dgm:cxn modelId="{DC3E961C-BF61-4E78-A1A7-E39DF5FB80BA}" type="presOf" srcId="{C95FFB05-2758-4758-B25A-A0E682B26A51}" destId="{93C698F4-3112-407A-9039-C425D603A17F}" srcOrd="0" destOrd="0" presId="urn:microsoft.com/office/officeart/2018/2/layout/IconLabelList"/>
    <dgm:cxn modelId="{393AC822-F7F7-40AD-8031-EB4591660D9E}" srcId="{F83631B9-F57B-439E-93E5-88F136A844B3}" destId="{95B90ED1-2122-4CDF-B1AB-B04F46786C53}" srcOrd="3" destOrd="0" parTransId="{5F84E1B9-F82C-4F90-9148-77D3DB566AEB}" sibTransId="{CC35EF6E-1BEB-4365-9F25-350803BD5324}"/>
    <dgm:cxn modelId="{60D3144A-EE7D-4E54-AFB6-148F3979E24B}" srcId="{F83631B9-F57B-439E-93E5-88F136A844B3}" destId="{DB07C1C9-FD5B-4384-B27F-8288C08D8112}" srcOrd="4" destOrd="0" parTransId="{B7340B35-A8AB-4C0F-8FF6-40A0FD84B56C}" sibTransId="{5FD98DFB-C82B-410A-A7EC-52E6B258F55F}"/>
    <dgm:cxn modelId="{4114746C-B23F-4463-BF0A-5CD43B77CCC1}" srcId="{F83631B9-F57B-439E-93E5-88F136A844B3}" destId="{DD85ADEA-DC57-4401-B965-856B6EB47979}" srcOrd="0" destOrd="0" parTransId="{464BAB6E-5924-4263-925F-460A4BDD3ECE}" sibTransId="{4BE0DCE0-AA42-4DE5-BA3B-109BBBB5800A}"/>
    <dgm:cxn modelId="{D74C4D93-3F71-473A-900F-BF132358E856}" type="presOf" srcId="{F83631B9-F57B-439E-93E5-88F136A844B3}" destId="{73FAF4B9-7259-42C9-BEFB-274ED149869A}" srcOrd="0" destOrd="0" presId="urn:microsoft.com/office/officeart/2018/2/layout/IconLabelList"/>
    <dgm:cxn modelId="{707697A2-6427-4854-A124-B4022458C2CE}" srcId="{F83631B9-F57B-439E-93E5-88F136A844B3}" destId="{1A832B22-EB6E-4768-B28C-62323204B794}" srcOrd="2" destOrd="0" parTransId="{2884AB98-0D82-454B-BDF7-A2D4F3026075}" sibTransId="{B39C7BF6-5054-4639-BA6B-E5A27BB94DB3}"/>
    <dgm:cxn modelId="{54E98ADC-E92C-46A7-B0EF-602143C7FD99}" type="presOf" srcId="{1A832B22-EB6E-4768-B28C-62323204B794}" destId="{7CD655A0-B9FE-49BD-94B3-4C3B42ED7721}" srcOrd="0" destOrd="0" presId="urn:microsoft.com/office/officeart/2018/2/layout/IconLabelList"/>
    <dgm:cxn modelId="{4A74CEF2-7AB2-47F3-83F2-E9B264D15E28}" type="presOf" srcId="{DB07C1C9-FD5B-4384-B27F-8288C08D8112}" destId="{01730EFE-39E6-4BAF-A8CC-C5AA45462812}" srcOrd="0" destOrd="0" presId="urn:microsoft.com/office/officeart/2018/2/layout/IconLabelList"/>
    <dgm:cxn modelId="{99E051F7-76B3-4341-9302-B87C63A3B75A}" srcId="{F83631B9-F57B-439E-93E5-88F136A844B3}" destId="{C95FFB05-2758-4758-B25A-A0E682B26A51}" srcOrd="1" destOrd="0" parTransId="{AE7146EB-A1DD-4B44-A8B2-8B8A8DF9F1C2}" sibTransId="{08BC02D1-9930-47B6-8C6E-2F83FC04403A}"/>
    <dgm:cxn modelId="{8C02A8D3-F528-47C9-9C7B-D2EF4441019E}" type="presParOf" srcId="{73FAF4B9-7259-42C9-BEFB-274ED149869A}" destId="{7E5C90C0-AD97-42D3-A4FE-8A767F66EB2D}" srcOrd="0" destOrd="0" presId="urn:microsoft.com/office/officeart/2018/2/layout/IconLabelList"/>
    <dgm:cxn modelId="{C79E3781-41E0-4384-A22E-5C0192E4A516}" type="presParOf" srcId="{7E5C90C0-AD97-42D3-A4FE-8A767F66EB2D}" destId="{8215C835-A8DF-43A1-9C5D-EEE0A159BCC4}" srcOrd="0" destOrd="0" presId="urn:microsoft.com/office/officeart/2018/2/layout/IconLabelList"/>
    <dgm:cxn modelId="{5C015340-21F0-4D95-AE44-2CBFAE7E0530}" type="presParOf" srcId="{7E5C90C0-AD97-42D3-A4FE-8A767F66EB2D}" destId="{7663E14D-6863-4D1D-8189-8A1A74C4CBC5}" srcOrd="1" destOrd="0" presId="urn:microsoft.com/office/officeart/2018/2/layout/IconLabelList"/>
    <dgm:cxn modelId="{A1778E48-17AF-454E-B55E-CE4C9486693A}" type="presParOf" srcId="{7E5C90C0-AD97-42D3-A4FE-8A767F66EB2D}" destId="{092E4887-E243-4173-9F76-4B8FBAC33E60}" srcOrd="2" destOrd="0" presId="urn:microsoft.com/office/officeart/2018/2/layout/IconLabelList"/>
    <dgm:cxn modelId="{C24525BD-594F-46A9-B133-90B0CF59224A}" type="presParOf" srcId="{73FAF4B9-7259-42C9-BEFB-274ED149869A}" destId="{F01EC961-3F5F-4273-9907-2028B007A9A9}" srcOrd="1" destOrd="0" presId="urn:microsoft.com/office/officeart/2018/2/layout/IconLabelList"/>
    <dgm:cxn modelId="{A09472D1-2869-4E05-BB3A-B62AA79905F7}" type="presParOf" srcId="{73FAF4B9-7259-42C9-BEFB-274ED149869A}" destId="{DFDEF6B3-17B2-4939-8FBE-B343596EDC0C}" srcOrd="2" destOrd="0" presId="urn:microsoft.com/office/officeart/2018/2/layout/IconLabelList"/>
    <dgm:cxn modelId="{37A7B11C-D33E-4745-8B06-B6FCFD9A52FB}" type="presParOf" srcId="{DFDEF6B3-17B2-4939-8FBE-B343596EDC0C}" destId="{03206F0A-935A-4483-BFCC-8E384DF3D386}" srcOrd="0" destOrd="0" presId="urn:microsoft.com/office/officeart/2018/2/layout/IconLabelList"/>
    <dgm:cxn modelId="{52F9BF59-6C28-4871-AEDC-72DBD31BC6E2}" type="presParOf" srcId="{DFDEF6B3-17B2-4939-8FBE-B343596EDC0C}" destId="{22D37EB1-EB50-4B61-A124-99C25B9B7BF5}" srcOrd="1" destOrd="0" presId="urn:microsoft.com/office/officeart/2018/2/layout/IconLabelList"/>
    <dgm:cxn modelId="{B94A0869-7AE4-42AF-895C-DDBF1AB64063}" type="presParOf" srcId="{DFDEF6B3-17B2-4939-8FBE-B343596EDC0C}" destId="{93C698F4-3112-407A-9039-C425D603A17F}" srcOrd="2" destOrd="0" presId="urn:microsoft.com/office/officeart/2018/2/layout/IconLabelList"/>
    <dgm:cxn modelId="{381E8F9F-649D-42B4-9739-917FA0907776}" type="presParOf" srcId="{73FAF4B9-7259-42C9-BEFB-274ED149869A}" destId="{700BC15C-BED3-4374-9643-99493C6A2903}" srcOrd="3" destOrd="0" presId="urn:microsoft.com/office/officeart/2018/2/layout/IconLabelList"/>
    <dgm:cxn modelId="{39965ECD-DD8A-4BAD-8E63-6DF499E44853}" type="presParOf" srcId="{73FAF4B9-7259-42C9-BEFB-274ED149869A}" destId="{0128931E-D251-499D-A15D-73D00AEA8067}" srcOrd="4" destOrd="0" presId="urn:microsoft.com/office/officeart/2018/2/layout/IconLabelList"/>
    <dgm:cxn modelId="{98AA30ED-59B1-4717-948A-5B78917353A1}" type="presParOf" srcId="{0128931E-D251-499D-A15D-73D00AEA8067}" destId="{8CA7A724-7DAB-4F5C-8AFC-949BB2E580A7}" srcOrd="0" destOrd="0" presId="urn:microsoft.com/office/officeart/2018/2/layout/IconLabelList"/>
    <dgm:cxn modelId="{4AFCCED8-C919-414E-A961-DF5301B6C402}" type="presParOf" srcId="{0128931E-D251-499D-A15D-73D00AEA8067}" destId="{17997C79-0D12-45C6-A046-48B37FE58FB0}" srcOrd="1" destOrd="0" presId="urn:microsoft.com/office/officeart/2018/2/layout/IconLabelList"/>
    <dgm:cxn modelId="{45AF1B96-5B60-45D5-9B35-44391B9B9B6C}" type="presParOf" srcId="{0128931E-D251-499D-A15D-73D00AEA8067}" destId="{7CD655A0-B9FE-49BD-94B3-4C3B42ED7721}" srcOrd="2" destOrd="0" presId="urn:microsoft.com/office/officeart/2018/2/layout/IconLabelList"/>
    <dgm:cxn modelId="{53D5BA18-343D-4BA5-842C-B62F5F90AB44}" type="presParOf" srcId="{73FAF4B9-7259-42C9-BEFB-274ED149869A}" destId="{928751DA-E12D-4857-8987-06F2EB374A06}" srcOrd="5" destOrd="0" presId="urn:microsoft.com/office/officeart/2018/2/layout/IconLabelList"/>
    <dgm:cxn modelId="{FAD3F1FD-360E-4496-82C4-B1165CF17ECF}" type="presParOf" srcId="{73FAF4B9-7259-42C9-BEFB-274ED149869A}" destId="{92E91796-E8F4-49F7-969B-5B92E6FA2EF0}" srcOrd="6" destOrd="0" presId="urn:microsoft.com/office/officeart/2018/2/layout/IconLabelList"/>
    <dgm:cxn modelId="{F7BBD5CA-2811-41B1-BF98-0853BD7AC448}" type="presParOf" srcId="{92E91796-E8F4-49F7-969B-5B92E6FA2EF0}" destId="{DC596E46-726F-4D45-B7EC-0A6A68AD3686}" srcOrd="0" destOrd="0" presId="urn:microsoft.com/office/officeart/2018/2/layout/IconLabelList"/>
    <dgm:cxn modelId="{B735739B-1B45-4FCE-AA1B-34A5113303A5}" type="presParOf" srcId="{92E91796-E8F4-49F7-969B-5B92E6FA2EF0}" destId="{0622248F-A689-462E-A5D9-203AFD089566}" srcOrd="1" destOrd="0" presId="urn:microsoft.com/office/officeart/2018/2/layout/IconLabelList"/>
    <dgm:cxn modelId="{67E7509A-3407-4326-A026-3A42C5A0110E}" type="presParOf" srcId="{92E91796-E8F4-49F7-969B-5B92E6FA2EF0}" destId="{A70FD8A8-2A48-428C-B3D8-B49CCA477A86}" srcOrd="2" destOrd="0" presId="urn:microsoft.com/office/officeart/2018/2/layout/IconLabelList"/>
    <dgm:cxn modelId="{2E4ABA90-7A4E-4678-A81A-83D0684A42BE}" type="presParOf" srcId="{73FAF4B9-7259-42C9-BEFB-274ED149869A}" destId="{7E36AAE9-F5C8-4A24-B89B-BCC185DC8B72}" srcOrd="7" destOrd="0" presId="urn:microsoft.com/office/officeart/2018/2/layout/IconLabelList"/>
    <dgm:cxn modelId="{95F6814F-BBC4-4A0A-9989-714F5B92A9AE}" type="presParOf" srcId="{73FAF4B9-7259-42C9-BEFB-274ED149869A}" destId="{C034EFD1-2995-486E-BCE2-E4D41A628BDC}" srcOrd="8" destOrd="0" presId="urn:microsoft.com/office/officeart/2018/2/layout/IconLabelList"/>
    <dgm:cxn modelId="{93DF98F8-6DA0-4F49-838E-92B661F14ABE}" type="presParOf" srcId="{C034EFD1-2995-486E-BCE2-E4D41A628BDC}" destId="{AD0FA2F9-2DC2-41C9-AFF0-B8744AD283D0}" srcOrd="0" destOrd="0" presId="urn:microsoft.com/office/officeart/2018/2/layout/IconLabelList"/>
    <dgm:cxn modelId="{C1E5A24E-4915-49AD-A024-97232D4E2E30}" type="presParOf" srcId="{C034EFD1-2995-486E-BCE2-E4D41A628BDC}" destId="{CCD29CD8-2E9D-42BD-8A57-CA202397AEDE}" srcOrd="1" destOrd="0" presId="urn:microsoft.com/office/officeart/2018/2/layout/IconLabelList"/>
    <dgm:cxn modelId="{B273F0D5-07DB-4BA7-8552-4602DD12317E}" type="presParOf" srcId="{C034EFD1-2995-486E-BCE2-E4D41A628BDC}" destId="{01730EFE-39E6-4BAF-A8CC-C5AA4546281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8998FE-F846-4839-8DF6-7F420718659A}" type="doc">
      <dgm:prSet loTypeId="urn:microsoft.com/office/officeart/2005/8/layout/hierarchy3" loCatId="hierarchy" qsTypeId="urn:microsoft.com/office/officeart/2005/8/quickstyle/simple2" qsCatId="simple" csTypeId="urn:microsoft.com/office/officeart/2005/8/colors/colorful5" csCatId="colorful" phldr="1"/>
      <dgm:spPr/>
      <dgm:t>
        <a:bodyPr/>
        <a:lstStyle/>
        <a:p>
          <a:endParaRPr lang="en-US"/>
        </a:p>
      </dgm:t>
    </dgm:pt>
    <dgm:pt modelId="{DC9F73CA-812F-4B9B-9F79-8E48B7875A2F}">
      <dgm:prSet/>
      <dgm:spPr/>
      <dgm:t>
        <a:bodyPr/>
        <a:lstStyle/>
        <a:p>
          <a:r>
            <a:rPr lang="en-IE" dirty="0"/>
            <a:t>The max budget available for a 24- month project is €300,000</a:t>
          </a:r>
          <a:endParaRPr lang="en-US" dirty="0"/>
        </a:p>
      </dgm:t>
    </dgm:pt>
    <dgm:pt modelId="{7DEFDD6F-8DD0-4AA9-9885-520FE501BB29}" type="parTrans" cxnId="{4314B222-1B98-4342-828D-81F021C2135E}">
      <dgm:prSet/>
      <dgm:spPr/>
      <dgm:t>
        <a:bodyPr/>
        <a:lstStyle/>
        <a:p>
          <a:endParaRPr lang="en-US"/>
        </a:p>
      </dgm:t>
    </dgm:pt>
    <dgm:pt modelId="{8B582061-B880-4B49-9433-CBAEC5B5FC08}" type="sibTrans" cxnId="{4314B222-1B98-4342-828D-81F021C2135E}">
      <dgm:prSet/>
      <dgm:spPr/>
      <dgm:t>
        <a:bodyPr/>
        <a:lstStyle/>
        <a:p>
          <a:endParaRPr lang="en-US"/>
        </a:p>
      </dgm:t>
    </dgm:pt>
    <dgm:pt modelId="{40663E15-9735-41D5-9166-55FCAA5FB342}">
      <dgm:prSet/>
      <dgm:spPr/>
      <dgm:t>
        <a:bodyPr/>
        <a:lstStyle/>
        <a:p>
          <a:r>
            <a:rPr lang="en-IE"/>
            <a:t>The max budget available to the NA for this call is €511,000</a:t>
          </a:r>
          <a:endParaRPr lang="en-US"/>
        </a:p>
      </dgm:t>
    </dgm:pt>
    <dgm:pt modelId="{8D9A46EC-5177-4D1F-BE3B-6A91524AAF7A}" type="parTrans" cxnId="{C48ACFFC-3CD4-47C6-B74D-A577042AD07A}">
      <dgm:prSet/>
      <dgm:spPr/>
      <dgm:t>
        <a:bodyPr/>
        <a:lstStyle/>
        <a:p>
          <a:endParaRPr lang="en-US"/>
        </a:p>
      </dgm:t>
    </dgm:pt>
    <dgm:pt modelId="{54A87D8D-F520-4566-B502-79463FC5424E}" type="sibTrans" cxnId="{C48ACFFC-3CD4-47C6-B74D-A577042AD07A}">
      <dgm:prSet/>
      <dgm:spPr/>
      <dgm:t>
        <a:bodyPr/>
        <a:lstStyle/>
        <a:p>
          <a:endParaRPr lang="en-US"/>
        </a:p>
      </dgm:t>
    </dgm:pt>
    <dgm:pt modelId="{09F13D24-537C-43B8-9A0A-E09DF00DA317}" type="pres">
      <dgm:prSet presAssocID="{AC8998FE-F846-4839-8DF6-7F420718659A}" presName="diagram" presStyleCnt="0">
        <dgm:presLayoutVars>
          <dgm:chPref val="1"/>
          <dgm:dir/>
          <dgm:animOne val="branch"/>
          <dgm:animLvl val="lvl"/>
          <dgm:resizeHandles/>
        </dgm:presLayoutVars>
      </dgm:prSet>
      <dgm:spPr/>
    </dgm:pt>
    <dgm:pt modelId="{7506BB0D-E47A-4BCF-A71B-6D109F80F6C9}" type="pres">
      <dgm:prSet presAssocID="{DC9F73CA-812F-4B9B-9F79-8E48B7875A2F}" presName="root" presStyleCnt="0"/>
      <dgm:spPr/>
    </dgm:pt>
    <dgm:pt modelId="{2227CB73-3C3E-4EA6-BA64-6871D65CD625}" type="pres">
      <dgm:prSet presAssocID="{DC9F73CA-812F-4B9B-9F79-8E48B7875A2F}" presName="rootComposite" presStyleCnt="0"/>
      <dgm:spPr/>
    </dgm:pt>
    <dgm:pt modelId="{81572F6B-E631-4F8B-8882-AED14BC4D0D8}" type="pres">
      <dgm:prSet presAssocID="{DC9F73CA-812F-4B9B-9F79-8E48B7875A2F}" presName="rootText" presStyleLbl="node1" presStyleIdx="0" presStyleCnt="2"/>
      <dgm:spPr/>
    </dgm:pt>
    <dgm:pt modelId="{0A4D27C4-66EE-4380-8ACD-0C569F8E9FF3}" type="pres">
      <dgm:prSet presAssocID="{DC9F73CA-812F-4B9B-9F79-8E48B7875A2F}" presName="rootConnector" presStyleLbl="node1" presStyleIdx="0" presStyleCnt="2"/>
      <dgm:spPr/>
    </dgm:pt>
    <dgm:pt modelId="{CC924D2E-3EAA-4BD1-84FB-6CA6B07C3ABD}" type="pres">
      <dgm:prSet presAssocID="{DC9F73CA-812F-4B9B-9F79-8E48B7875A2F}" presName="childShape" presStyleCnt="0"/>
      <dgm:spPr/>
    </dgm:pt>
    <dgm:pt modelId="{292288A2-199F-4860-BAEF-C40AF27D413E}" type="pres">
      <dgm:prSet presAssocID="{40663E15-9735-41D5-9166-55FCAA5FB342}" presName="root" presStyleCnt="0"/>
      <dgm:spPr/>
    </dgm:pt>
    <dgm:pt modelId="{6FF564BC-C88A-436A-BE3D-374EB1E3756B}" type="pres">
      <dgm:prSet presAssocID="{40663E15-9735-41D5-9166-55FCAA5FB342}" presName="rootComposite" presStyleCnt="0"/>
      <dgm:spPr/>
    </dgm:pt>
    <dgm:pt modelId="{5ACFE794-339E-4C33-BAD2-67C03B490EAC}" type="pres">
      <dgm:prSet presAssocID="{40663E15-9735-41D5-9166-55FCAA5FB342}" presName="rootText" presStyleLbl="node1" presStyleIdx="1" presStyleCnt="2"/>
      <dgm:spPr/>
    </dgm:pt>
    <dgm:pt modelId="{60D8F040-A660-4CE8-B18D-9AB507B31C5F}" type="pres">
      <dgm:prSet presAssocID="{40663E15-9735-41D5-9166-55FCAA5FB342}" presName="rootConnector" presStyleLbl="node1" presStyleIdx="1" presStyleCnt="2"/>
      <dgm:spPr/>
    </dgm:pt>
    <dgm:pt modelId="{06CEDBA5-A581-4CBB-BBFA-3FC33D7189FC}" type="pres">
      <dgm:prSet presAssocID="{40663E15-9735-41D5-9166-55FCAA5FB342}" presName="childShape" presStyleCnt="0"/>
      <dgm:spPr/>
    </dgm:pt>
  </dgm:ptLst>
  <dgm:cxnLst>
    <dgm:cxn modelId="{4314B222-1B98-4342-828D-81F021C2135E}" srcId="{AC8998FE-F846-4839-8DF6-7F420718659A}" destId="{DC9F73CA-812F-4B9B-9F79-8E48B7875A2F}" srcOrd="0" destOrd="0" parTransId="{7DEFDD6F-8DD0-4AA9-9885-520FE501BB29}" sibTransId="{8B582061-B880-4B49-9433-CBAEC5B5FC08}"/>
    <dgm:cxn modelId="{1413B22E-432C-47A6-A1A1-443FC84828FB}" type="presOf" srcId="{40663E15-9735-41D5-9166-55FCAA5FB342}" destId="{60D8F040-A660-4CE8-B18D-9AB507B31C5F}" srcOrd="1" destOrd="0" presId="urn:microsoft.com/office/officeart/2005/8/layout/hierarchy3"/>
    <dgm:cxn modelId="{384CDC45-902E-4CEA-8346-F1444ADF0C3A}" type="presOf" srcId="{40663E15-9735-41D5-9166-55FCAA5FB342}" destId="{5ACFE794-339E-4C33-BAD2-67C03B490EAC}" srcOrd="0" destOrd="0" presId="urn:microsoft.com/office/officeart/2005/8/layout/hierarchy3"/>
    <dgm:cxn modelId="{DC6E6E73-EF54-4D5B-B7F5-AA21345747CE}" type="presOf" srcId="{AC8998FE-F846-4839-8DF6-7F420718659A}" destId="{09F13D24-537C-43B8-9A0A-E09DF00DA317}" srcOrd="0" destOrd="0" presId="urn:microsoft.com/office/officeart/2005/8/layout/hierarchy3"/>
    <dgm:cxn modelId="{B97498A9-BD05-42D0-9397-CFA2E42B5EB4}" type="presOf" srcId="{DC9F73CA-812F-4B9B-9F79-8E48B7875A2F}" destId="{0A4D27C4-66EE-4380-8ACD-0C569F8E9FF3}" srcOrd="1" destOrd="0" presId="urn:microsoft.com/office/officeart/2005/8/layout/hierarchy3"/>
    <dgm:cxn modelId="{7D6C26B8-FCA5-4AF6-93F5-42A0F0678920}" type="presOf" srcId="{DC9F73CA-812F-4B9B-9F79-8E48B7875A2F}" destId="{81572F6B-E631-4F8B-8882-AED14BC4D0D8}" srcOrd="0" destOrd="0" presId="urn:microsoft.com/office/officeart/2005/8/layout/hierarchy3"/>
    <dgm:cxn modelId="{C48ACFFC-3CD4-47C6-B74D-A577042AD07A}" srcId="{AC8998FE-F846-4839-8DF6-7F420718659A}" destId="{40663E15-9735-41D5-9166-55FCAA5FB342}" srcOrd="1" destOrd="0" parTransId="{8D9A46EC-5177-4D1F-BE3B-6A91524AAF7A}" sibTransId="{54A87D8D-F520-4566-B502-79463FC5424E}"/>
    <dgm:cxn modelId="{8C304027-BBAC-4E19-A9C5-AF4C226F772E}" type="presParOf" srcId="{09F13D24-537C-43B8-9A0A-E09DF00DA317}" destId="{7506BB0D-E47A-4BCF-A71B-6D109F80F6C9}" srcOrd="0" destOrd="0" presId="urn:microsoft.com/office/officeart/2005/8/layout/hierarchy3"/>
    <dgm:cxn modelId="{8F71FA61-1C16-44F5-91E5-D8F56FE35E86}" type="presParOf" srcId="{7506BB0D-E47A-4BCF-A71B-6D109F80F6C9}" destId="{2227CB73-3C3E-4EA6-BA64-6871D65CD625}" srcOrd="0" destOrd="0" presId="urn:microsoft.com/office/officeart/2005/8/layout/hierarchy3"/>
    <dgm:cxn modelId="{7214797E-D263-4966-A43C-11FE9A024218}" type="presParOf" srcId="{2227CB73-3C3E-4EA6-BA64-6871D65CD625}" destId="{81572F6B-E631-4F8B-8882-AED14BC4D0D8}" srcOrd="0" destOrd="0" presId="urn:microsoft.com/office/officeart/2005/8/layout/hierarchy3"/>
    <dgm:cxn modelId="{8BBD38A3-1B0D-4667-BC66-921B5789F142}" type="presParOf" srcId="{2227CB73-3C3E-4EA6-BA64-6871D65CD625}" destId="{0A4D27C4-66EE-4380-8ACD-0C569F8E9FF3}" srcOrd="1" destOrd="0" presId="urn:microsoft.com/office/officeart/2005/8/layout/hierarchy3"/>
    <dgm:cxn modelId="{798D4EB5-7554-4A9B-80A6-98BDE67B720B}" type="presParOf" srcId="{7506BB0D-E47A-4BCF-A71B-6D109F80F6C9}" destId="{CC924D2E-3EAA-4BD1-84FB-6CA6B07C3ABD}" srcOrd="1" destOrd="0" presId="urn:microsoft.com/office/officeart/2005/8/layout/hierarchy3"/>
    <dgm:cxn modelId="{4ECA0CD0-F770-4C55-AC28-37BDF5EBDC0E}" type="presParOf" srcId="{09F13D24-537C-43B8-9A0A-E09DF00DA317}" destId="{292288A2-199F-4860-BAEF-C40AF27D413E}" srcOrd="1" destOrd="0" presId="urn:microsoft.com/office/officeart/2005/8/layout/hierarchy3"/>
    <dgm:cxn modelId="{D3CEBB12-F206-4220-B920-32B89DF9C4F2}" type="presParOf" srcId="{292288A2-199F-4860-BAEF-C40AF27D413E}" destId="{6FF564BC-C88A-436A-BE3D-374EB1E3756B}" srcOrd="0" destOrd="0" presId="urn:microsoft.com/office/officeart/2005/8/layout/hierarchy3"/>
    <dgm:cxn modelId="{A4742CCB-5D48-40F4-A6B7-5B6DE39E628D}" type="presParOf" srcId="{6FF564BC-C88A-436A-BE3D-374EB1E3756B}" destId="{5ACFE794-339E-4C33-BAD2-67C03B490EAC}" srcOrd="0" destOrd="0" presId="urn:microsoft.com/office/officeart/2005/8/layout/hierarchy3"/>
    <dgm:cxn modelId="{2D8EC12F-DD67-45AA-A5EF-6108467478AD}" type="presParOf" srcId="{6FF564BC-C88A-436A-BE3D-374EB1E3756B}" destId="{60D8F040-A660-4CE8-B18D-9AB507B31C5F}" srcOrd="1" destOrd="0" presId="urn:microsoft.com/office/officeart/2005/8/layout/hierarchy3"/>
    <dgm:cxn modelId="{DCC4A07C-A4AB-4501-8BD3-8638B4528BB9}" type="presParOf" srcId="{292288A2-199F-4860-BAEF-C40AF27D413E}" destId="{06CEDBA5-A581-4CBB-BBFA-3FC33D7189F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5C835-A8DF-43A1-9C5D-EEE0A159BCC4}">
      <dsp:nvSpPr>
        <dsp:cNvPr id="0" name=""/>
        <dsp:cNvSpPr/>
      </dsp:nvSpPr>
      <dsp:spPr>
        <a:xfrm>
          <a:off x="514017" y="465426"/>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2E4887-E243-4173-9F76-4B8FBAC33E60}">
      <dsp:nvSpPr>
        <dsp:cNvPr id="0" name=""/>
        <dsp:cNvSpPr/>
      </dsp:nvSpPr>
      <dsp:spPr>
        <a:xfrm>
          <a:off x="19017" y="1601549"/>
          <a:ext cx="18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Relevance of the project (maximum 30 points)</a:t>
          </a:r>
          <a:endParaRPr lang="en-US" sz="1100" kern="1200"/>
        </a:p>
      </dsp:txBody>
      <dsp:txXfrm>
        <a:off x="19017" y="1601549"/>
        <a:ext cx="1800000" cy="1035000"/>
      </dsp:txXfrm>
    </dsp:sp>
    <dsp:sp modelId="{03206F0A-935A-4483-BFCC-8E384DF3D386}">
      <dsp:nvSpPr>
        <dsp:cNvPr id="0" name=""/>
        <dsp:cNvSpPr/>
      </dsp:nvSpPr>
      <dsp:spPr>
        <a:xfrm>
          <a:off x="2629017" y="465426"/>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C698F4-3112-407A-9039-C425D603A17F}">
      <dsp:nvSpPr>
        <dsp:cNvPr id="0" name=""/>
        <dsp:cNvSpPr/>
      </dsp:nvSpPr>
      <dsp:spPr>
        <a:xfrm>
          <a:off x="2134017" y="1601549"/>
          <a:ext cx="18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Quality of the project design and implementation (maximum 20 points)</a:t>
          </a:r>
          <a:endParaRPr lang="en-US" sz="1100" kern="1200"/>
        </a:p>
      </dsp:txBody>
      <dsp:txXfrm>
        <a:off x="2134017" y="1601549"/>
        <a:ext cx="1800000" cy="1035000"/>
      </dsp:txXfrm>
    </dsp:sp>
    <dsp:sp modelId="{8CA7A724-7DAB-4F5C-8AFC-949BB2E580A7}">
      <dsp:nvSpPr>
        <dsp:cNvPr id="0" name=""/>
        <dsp:cNvSpPr/>
      </dsp:nvSpPr>
      <dsp:spPr>
        <a:xfrm>
          <a:off x="4744017" y="465426"/>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D655A0-B9FE-49BD-94B3-4C3B42ED7721}">
      <dsp:nvSpPr>
        <dsp:cNvPr id="0" name=""/>
        <dsp:cNvSpPr/>
      </dsp:nvSpPr>
      <dsp:spPr>
        <a:xfrm>
          <a:off x="4249017" y="1601549"/>
          <a:ext cx="18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Quality of the project team and the cooperation arrangements (maximum 20 points)</a:t>
          </a:r>
          <a:endParaRPr lang="en-US" sz="1100" kern="1200"/>
        </a:p>
      </dsp:txBody>
      <dsp:txXfrm>
        <a:off x="4249017" y="1601549"/>
        <a:ext cx="1800000" cy="1035000"/>
      </dsp:txXfrm>
    </dsp:sp>
    <dsp:sp modelId="{DC596E46-726F-4D45-B7EC-0A6A68AD3686}">
      <dsp:nvSpPr>
        <dsp:cNvPr id="0" name=""/>
        <dsp:cNvSpPr/>
      </dsp:nvSpPr>
      <dsp:spPr>
        <a:xfrm>
          <a:off x="6859017" y="465426"/>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0FD8A8-2A48-428C-B3D8-B49CCA477A86}">
      <dsp:nvSpPr>
        <dsp:cNvPr id="0" name=""/>
        <dsp:cNvSpPr/>
      </dsp:nvSpPr>
      <dsp:spPr>
        <a:xfrm>
          <a:off x="6364017" y="1601549"/>
          <a:ext cx="18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Impact and dissemination (maximum 30 points)</a:t>
          </a:r>
          <a:endParaRPr lang="en-US" sz="1100" kern="1200"/>
        </a:p>
      </dsp:txBody>
      <dsp:txXfrm>
        <a:off x="6364017" y="1601549"/>
        <a:ext cx="1800000" cy="1035000"/>
      </dsp:txXfrm>
    </dsp:sp>
    <dsp:sp modelId="{AD0FA2F9-2DC2-41C9-AFF0-B8744AD283D0}">
      <dsp:nvSpPr>
        <dsp:cNvPr id="0" name=""/>
        <dsp:cNvSpPr/>
      </dsp:nvSpPr>
      <dsp:spPr>
        <a:xfrm>
          <a:off x="8974017" y="465426"/>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730EFE-39E6-4BAF-A8CC-C5AA45462812}">
      <dsp:nvSpPr>
        <dsp:cNvPr id="0" name=""/>
        <dsp:cNvSpPr/>
      </dsp:nvSpPr>
      <dsp:spPr>
        <a:xfrm>
          <a:off x="8479017" y="1601549"/>
          <a:ext cx="1800000"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GB" sz="1100" kern="1200"/>
            <a:t>To be considered for funding, proposals must score at least 60 points. Furthermore, they must score at least half of the maximum points in each of the categories of award criteria mentioned above</a:t>
          </a:r>
          <a:endParaRPr lang="en-US" sz="1100" kern="1200"/>
        </a:p>
      </dsp:txBody>
      <dsp:txXfrm>
        <a:off x="8479017" y="1601549"/>
        <a:ext cx="1800000" cy="103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572F6B-E631-4F8B-8882-AED14BC4D0D8}">
      <dsp:nvSpPr>
        <dsp:cNvPr id="0" name=""/>
        <dsp:cNvSpPr/>
      </dsp:nvSpPr>
      <dsp:spPr>
        <a:xfrm>
          <a:off x="1257" y="407041"/>
          <a:ext cx="4575786" cy="2287893"/>
        </a:xfrm>
        <a:prstGeom prst="roundRect">
          <a:avLst>
            <a:gd name="adj" fmla="val 10000"/>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IE" sz="3800" kern="1200" dirty="0"/>
            <a:t>The max budget available for a 24- month project is €300,000</a:t>
          </a:r>
          <a:endParaRPr lang="en-US" sz="3800" kern="1200" dirty="0"/>
        </a:p>
      </dsp:txBody>
      <dsp:txXfrm>
        <a:off x="68267" y="474051"/>
        <a:ext cx="4441766" cy="2153873"/>
      </dsp:txXfrm>
    </dsp:sp>
    <dsp:sp modelId="{5ACFE794-339E-4C33-BAD2-67C03B490EAC}">
      <dsp:nvSpPr>
        <dsp:cNvPr id="0" name=""/>
        <dsp:cNvSpPr/>
      </dsp:nvSpPr>
      <dsp:spPr>
        <a:xfrm>
          <a:off x="5720990" y="407041"/>
          <a:ext cx="4575786" cy="2287893"/>
        </a:xfrm>
        <a:prstGeom prst="roundRect">
          <a:avLst>
            <a:gd name="adj" fmla="val 10000"/>
          </a:avLst>
        </a:prstGeom>
        <a:solidFill>
          <a:schemeClr val="accent5">
            <a:hueOff val="-1882712"/>
            <a:satOff val="-25007"/>
            <a:lumOff val="393"/>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IE" sz="3800" kern="1200"/>
            <a:t>The max budget available to the NA for this call is €511,000</a:t>
          </a:r>
          <a:endParaRPr lang="en-US" sz="3800" kern="1200"/>
        </a:p>
      </dsp:txBody>
      <dsp:txXfrm>
        <a:off x="5788000" y="474051"/>
        <a:ext cx="4441766" cy="215387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E4C2D83-81BA-4E19-963C-19336E7B2004}" type="datetimeFigureOut">
              <a:rPr lang="en-IE" smtClean="0"/>
              <a:t>22/09/2020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17754472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2D83-81BA-4E19-963C-19336E7B2004}" type="datetimeFigureOut">
              <a:rPr lang="en-IE" smtClean="0"/>
              <a:t>22/09/2020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91500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2D83-81BA-4E19-963C-19336E7B2004}" type="datetimeFigureOut">
              <a:rPr lang="en-IE" smtClean="0"/>
              <a:t>22/09/2020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375008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4C2D83-81BA-4E19-963C-19336E7B2004}" type="datetimeFigureOut">
              <a:rPr lang="en-IE" smtClean="0"/>
              <a:t>22/09/2020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309242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E4C2D83-81BA-4E19-963C-19336E7B2004}" type="datetimeFigureOut">
              <a:rPr lang="en-IE" smtClean="0"/>
              <a:t>22/09/2020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6634573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E4C2D83-81BA-4E19-963C-19336E7B2004}" type="datetimeFigureOut">
              <a:rPr lang="en-IE" smtClean="0"/>
              <a:t>22/09/2020</a:t>
            </a:fld>
            <a:endParaRPr lang="en-IE"/>
          </a:p>
        </p:txBody>
      </p:sp>
      <p:sp>
        <p:nvSpPr>
          <p:cNvPr id="9" name="Footer Placeholder 8"/>
          <p:cNvSpPr>
            <a:spLocks noGrp="1"/>
          </p:cNvSpPr>
          <p:nvPr>
            <p:ph type="ftr" sz="quarter" idx="11"/>
          </p:nvPr>
        </p:nvSpPr>
        <p:spPr/>
        <p:txBody>
          <a:bodyPr/>
          <a:lstStyle/>
          <a:p>
            <a:endParaRPr lang="en-IE"/>
          </a:p>
        </p:txBody>
      </p:sp>
      <p:sp>
        <p:nvSpPr>
          <p:cNvPr id="10" name="Slide Number Placeholder 9"/>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180702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E4C2D83-81BA-4E19-963C-19336E7B2004}" type="datetimeFigureOut">
              <a:rPr lang="en-IE" smtClean="0"/>
              <a:t>22/09/2020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DFE97BA-B43C-4907-85AD-23211ECCEF17}" type="slidenum">
              <a:rPr lang="en-IE" smtClean="0"/>
              <a:t>‹#›</a:t>
            </a:fld>
            <a:endParaRPr lang="en-IE"/>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5826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4C2D83-81BA-4E19-963C-19336E7B2004}" type="datetimeFigureOut">
              <a:rPr lang="en-IE" smtClean="0"/>
              <a:t>22/09/2020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2323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C2D83-81BA-4E19-963C-19336E7B2004}" type="datetimeFigureOut">
              <a:rPr lang="en-IE" smtClean="0"/>
              <a:t>22/09/2020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2518844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4C2D83-81BA-4E19-963C-19336E7B2004}" type="datetimeFigureOut">
              <a:rPr lang="en-IE" smtClean="0"/>
              <a:t>22/09/2020</a:t>
            </a:fld>
            <a:endParaRPr lang="en-IE"/>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IE"/>
          </a:p>
        </p:txBody>
      </p:sp>
      <p:sp>
        <p:nvSpPr>
          <p:cNvPr id="7" name="Slide Number Placeholder 6"/>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374638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3E4C2D83-81BA-4E19-963C-19336E7B2004}" type="datetimeFigureOut">
              <a:rPr lang="en-IE" smtClean="0"/>
              <a:t>22/09/2020</a:t>
            </a:fld>
            <a:endParaRPr lang="en-IE"/>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IE"/>
          </a:p>
        </p:txBody>
      </p:sp>
      <p:sp>
        <p:nvSpPr>
          <p:cNvPr id="7" name="Slide Number Placeholder 6"/>
          <p:cNvSpPr>
            <a:spLocks noGrp="1"/>
          </p:cNvSpPr>
          <p:nvPr>
            <p:ph type="sldNum" sz="quarter" idx="12"/>
          </p:nvPr>
        </p:nvSpPr>
        <p:spPr/>
        <p:txBody>
          <a:bodyPr/>
          <a:lstStyle/>
          <a:p>
            <a:fld id="{9DFE97BA-B43C-4907-85AD-23211ECCEF17}" type="slidenum">
              <a:rPr lang="en-IE" smtClean="0"/>
              <a:t>‹#›</a:t>
            </a:fld>
            <a:endParaRPr lang="en-IE"/>
          </a:p>
        </p:txBody>
      </p:sp>
    </p:spTree>
    <p:extLst>
      <p:ext uri="{BB962C8B-B14F-4D97-AF65-F5344CB8AC3E}">
        <p14:creationId xmlns:p14="http://schemas.microsoft.com/office/powerpoint/2010/main" val="265782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E4C2D83-81BA-4E19-963C-19336E7B2004}" type="datetimeFigureOut">
              <a:rPr lang="en-IE" smtClean="0"/>
              <a:t>22/09/2020</a:t>
            </a:fld>
            <a:endParaRPr lang="en-IE"/>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E"/>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DFE97BA-B43C-4907-85AD-23211ECCEF17}" type="slidenum">
              <a:rPr lang="en-IE" smtClean="0"/>
              <a:t>‹#›</a:t>
            </a:fld>
            <a:endParaRPr lang="en-IE"/>
          </a:p>
        </p:txBody>
      </p:sp>
    </p:spTree>
    <p:extLst>
      <p:ext uri="{BB962C8B-B14F-4D97-AF65-F5344CB8AC3E}">
        <p14:creationId xmlns:p14="http://schemas.microsoft.com/office/powerpoint/2010/main" val="4665808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hyperlink" Target="mailto:Erasmus@hea.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56142A-28C4-454A-A16D-C6F12610EB5F}"/>
              </a:ext>
            </a:extLst>
          </p:cNvPr>
          <p:cNvPicPr>
            <a:picLocks noChangeAspect="1"/>
          </p:cNvPicPr>
          <p:nvPr/>
        </p:nvPicPr>
        <p:blipFill rotWithShape="1">
          <a:blip r:embed="rId2"/>
          <a:srcRect t="19625" b="28241"/>
          <a:stretch/>
        </p:blipFill>
        <p:spPr>
          <a:xfrm>
            <a:off x="20" y="10"/>
            <a:ext cx="12191980" cy="4242806"/>
          </a:xfrm>
          <a:prstGeom prst="rect">
            <a:avLst/>
          </a:prstGeom>
        </p:spPr>
      </p:pic>
      <p:sp>
        <p:nvSpPr>
          <p:cNvPr id="2" name="Title 1">
            <a:extLst>
              <a:ext uri="{FF2B5EF4-FFF2-40B4-BE49-F238E27FC236}">
                <a16:creationId xmlns:a16="http://schemas.microsoft.com/office/drawing/2014/main" id="{FB28076F-87F1-4685-A2F2-BD79D598AAE3}"/>
              </a:ext>
            </a:extLst>
          </p:cNvPr>
          <p:cNvSpPr>
            <a:spLocks noGrp="1"/>
          </p:cNvSpPr>
          <p:nvPr>
            <p:ph type="ctrTitle"/>
          </p:nvPr>
        </p:nvSpPr>
        <p:spPr>
          <a:xfrm>
            <a:off x="1600200" y="3419936"/>
            <a:ext cx="8991600" cy="1645759"/>
          </a:xfrm>
        </p:spPr>
        <p:txBody>
          <a:bodyPr>
            <a:normAutofit fontScale="90000"/>
          </a:bodyPr>
          <a:lstStyle/>
          <a:p>
            <a:r>
              <a:rPr lang="en-GB" dirty="0"/>
              <a:t>Responding to covid-19: Erasmus+ 2020 KA203 Strategic Partnerships</a:t>
            </a:r>
            <a:endParaRPr lang="en-IE" dirty="0"/>
          </a:p>
        </p:txBody>
      </p:sp>
      <p:sp>
        <p:nvSpPr>
          <p:cNvPr id="3" name="Subtitle 2">
            <a:extLst>
              <a:ext uri="{FF2B5EF4-FFF2-40B4-BE49-F238E27FC236}">
                <a16:creationId xmlns:a16="http://schemas.microsoft.com/office/drawing/2014/main" id="{A57AF718-307E-4828-AB0D-FE1FE65B4C3B}"/>
              </a:ext>
            </a:extLst>
          </p:cNvPr>
          <p:cNvSpPr>
            <a:spLocks noGrp="1"/>
          </p:cNvSpPr>
          <p:nvPr>
            <p:ph type="subTitle" idx="1"/>
          </p:nvPr>
        </p:nvSpPr>
        <p:spPr>
          <a:xfrm>
            <a:off x="2695194" y="5371138"/>
            <a:ext cx="6801612" cy="1334462"/>
          </a:xfrm>
        </p:spPr>
        <p:txBody>
          <a:bodyPr>
            <a:normAutofit/>
          </a:bodyPr>
          <a:lstStyle/>
          <a:p>
            <a:pPr>
              <a:lnSpc>
                <a:spcPct val="90000"/>
              </a:lnSpc>
            </a:pPr>
            <a:r>
              <a:rPr lang="en-GB" sz="1400" dirty="0"/>
              <a:t>Information Session</a:t>
            </a:r>
          </a:p>
          <a:p>
            <a:pPr>
              <a:lnSpc>
                <a:spcPct val="90000"/>
              </a:lnSpc>
            </a:pPr>
            <a:r>
              <a:rPr lang="en-GB" sz="1400" dirty="0"/>
              <a:t>September 22</a:t>
            </a:r>
            <a:r>
              <a:rPr lang="en-GB" sz="1400" baseline="30000" dirty="0"/>
              <a:t>nd</a:t>
            </a:r>
            <a:r>
              <a:rPr lang="en-GB" sz="1400" dirty="0"/>
              <a:t> </a:t>
            </a:r>
          </a:p>
          <a:p>
            <a:pPr>
              <a:lnSpc>
                <a:spcPct val="90000"/>
              </a:lnSpc>
            </a:pPr>
            <a:r>
              <a:rPr lang="en-GB" sz="1400" dirty="0"/>
              <a:t>10am-11am</a:t>
            </a:r>
            <a:endParaRPr lang="en-IE" sz="1400" dirty="0"/>
          </a:p>
        </p:txBody>
      </p:sp>
    </p:spTree>
    <p:extLst>
      <p:ext uri="{BB962C8B-B14F-4D97-AF65-F5344CB8AC3E}">
        <p14:creationId xmlns:p14="http://schemas.microsoft.com/office/powerpoint/2010/main" val="2479570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B7896-175C-4F58-BE55-1DE4DF5BE208}"/>
              </a:ext>
            </a:extLst>
          </p:cNvPr>
          <p:cNvSpPr>
            <a:spLocks noGrp="1"/>
          </p:cNvSpPr>
          <p:nvPr>
            <p:ph type="title"/>
          </p:nvPr>
        </p:nvSpPr>
        <p:spPr>
          <a:xfrm>
            <a:off x="2231136" y="964692"/>
            <a:ext cx="7729728" cy="1188720"/>
          </a:xfrm>
        </p:spPr>
        <p:txBody>
          <a:bodyPr>
            <a:normAutofit/>
          </a:bodyPr>
          <a:lstStyle/>
          <a:p>
            <a:r>
              <a:rPr lang="en-GB" dirty="0"/>
              <a:t>Budget Available</a:t>
            </a:r>
            <a:endParaRPr lang="en-IE" dirty="0"/>
          </a:p>
        </p:txBody>
      </p:sp>
      <p:graphicFrame>
        <p:nvGraphicFramePr>
          <p:cNvPr id="5" name="Content Placeholder 2">
            <a:extLst>
              <a:ext uri="{FF2B5EF4-FFF2-40B4-BE49-F238E27FC236}">
                <a16:creationId xmlns:a16="http://schemas.microsoft.com/office/drawing/2014/main" id="{F49A0F02-8109-49E2-93E1-0AF88189734D}"/>
              </a:ext>
            </a:extLst>
          </p:cNvPr>
          <p:cNvGraphicFramePr>
            <a:graphicFrameLocks noGrp="1"/>
          </p:cNvGraphicFramePr>
          <p:nvPr>
            <p:ph idx="1"/>
            <p:extLst>
              <p:ext uri="{D42A27DB-BD31-4B8C-83A1-F6EECF244321}">
                <p14:modId xmlns:p14="http://schemas.microsoft.com/office/powerpoint/2010/main" val="852472622"/>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09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F67055-8097-4046-8EDA-CE5F3B08DD0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IE" sz="3000">
                <a:solidFill>
                  <a:srgbClr val="FFFFFF"/>
                </a:solidFill>
              </a:rPr>
              <a:t>Thank you!</a:t>
            </a:r>
          </a:p>
        </p:txBody>
      </p:sp>
      <p:sp>
        <p:nvSpPr>
          <p:cNvPr id="3" name="Content Placeholder 2">
            <a:extLst>
              <a:ext uri="{FF2B5EF4-FFF2-40B4-BE49-F238E27FC236}">
                <a16:creationId xmlns:a16="http://schemas.microsoft.com/office/drawing/2014/main" id="{D35049FD-1D34-440F-A7BE-C4E4B7CF0D62}"/>
              </a:ext>
            </a:extLst>
          </p:cNvPr>
          <p:cNvSpPr>
            <a:spLocks noGrp="1"/>
          </p:cNvSpPr>
          <p:nvPr>
            <p:ph idx="1"/>
          </p:nvPr>
        </p:nvSpPr>
        <p:spPr>
          <a:xfrm>
            <a:off x="5591695" y="1402080"/>
            <a:ext cx="5320696" cy="4053840"/>
          </a:xfrm>
        </p:spPr>
        <p:txBody>
          <a:bodyPr anchor="ctr">
            <a:normAutofit/>
          </a:bodyPr>
          <a:lstStyle/>
          <a:p>
            <a:r>
              <a:rPr lang="en-IE" dirty="0"/>
              <a:t>Any queries on this call, please email: </a:t>
            </a:r>
            <a:r>
              <a:rPr lang="en-IE" dirty="0">
                <a:hlinkClick r:id="rId2"/>
              </a:rPr>
              <a:t>Erasmus@hea.ie</a:t>
            </a:r>
            <a:r>
              <a:rPr lang="en-IE" dirty="0"/>
              <a:t> </a:t>
            </a:r>
          </a:p>
        </p:txBody>
      </p:sp>
    </p:spTree>
    <p:extLst>
      <p:ext uri="{BB962C8B-B14F-4D97-AF65-F5344CB8AC3E}">
        <p14:creationId xmlns:p14="http://schemas.microsoft.com/office/powerpoint/2010/main" val="257319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8FA1-7762-4462-BE51-DDCEA34A9230}"/>
              </a:ext>
            </a:extLst>
          </p:cNvPr>
          <p:cNvSpPr>
            <a:spLocks noGrp="1"/>
          </p:cNvSpPr>
          <p:nvPr>
            <p:ph type="title"/>
          </p:nvPr>
        </p:nvSpPr>
        <p:spPr>
          <a:xfrm>
            <a:off x="804672" y="964692"/>
            <a:ext cx="5894832" cy="1188720"/>
          </a:xfrm>
        </p:spPr>
        <p:txBody>
          <a:bodyPr>
            <a:normAutofit/>
          </a:bodyPr>
          <a:lstStyle/>
          <a:p>
            <a:r>
              <a:rPr lang="en-IE" dirty="0"/>
              <a:t>Activities supported in a strategic partnership</a:t>
            </a:r>
          </a:p>
        </p:txBody>
      </p:sp>
      <p:sp>
        <p:nvSpPr>
          <p:cNvPr id="3" name="Content Placeholder 2">
            <a:extLst>
              <a:ext uri="{FF2B5EF4-FFF2-40B4-BE49-F238E27FC236}">
                <a16:creationId xmlns:a16="http://schemas.microsoft.com/office/drawing/2014/main" id="{FF000709-59C2-4534-8B62-E04DBC309E22}"/>
              </a:ext>
            </a:extLst>
          </p:cNvPr>
          <p:cNvSpPr>
            <a:spLocks noGrp="1"/>
          </p:cNvSpPr>
          <p:nvPr>
            <p:ph idx="1"/>
          </p:nvPr>
        </p:nvSpPr>
        <p:spPr>
          <a:xfrm>
            <a:off x="803243" y="2638044"/>
            <a:ext cx="5963317" cy="3263206"/>
          </a:xfrm>
        </p:spPr>
        <p:txBody>
          <a:bodyPr>
            <a:normAutofit lnSpcReduction="10000"/>
          </a:bodyPr>
          <a:lstStyle/>
          <a:p>
            <a:pPr>
              <a:lnSpc>
                <a:spcPct val="90000"/>
              </a:lnSpc>
            </a:pPr>
            <a:r>
              <a:rPr lang="en-GB" sz="1600" dirty="0"/>
              <a:t>activities that strengthen the cooperation and networking between organisations;</a:t>
            </a:r>
          </a:p>
          <a:p>
            <a:pPr>
              <a:lnSpc>
                <a:spcPct val="90000"/>
              </a:lnSpc>
            </a:pPr>
            <a:r>
              <a:rPr lang="en-GB" sz="1600" dirty="0"/>
              <a:t>testing and/or implementation of innovative practices in the field of education, training and youth;</a:t>
            </a:r>
          </a:p>
          <a:p>
            <a:pPr>
              <a:lnSpc>
                <a:spcPct val="90000"/>
              </a:lnSpc>
            </a:pPr>
            <a:r>
              <a:rPr lang="en-GB" sz="1600" dirty="0"/>
              <a:t>activities that facilitate the recognition and validation of knowledge, skills and competences acquired through formal, non-formal and informal learning;</a:t>
            </a:r>
          </a:p>
          <a:p>
            <a:pPr>
              <a:lnSpc>
                <a:spcPct val="90000"/>
              </a:lnSpc>
            </a:pPr>
            <a:r>
              <a:rPr lang="en-GB" sz="1600" dirty="0"/>
              <a:t>activities of cooperation between regional authorities to promote the development of education, training and youth systems and their integration in actions of local and regional development;</a:t>
            </a:r>
          </a:p>
          <a:p>
            <a:pPr>
              <a:lnSpc>
                <a:spcPct val="90000"/>
              </a:lnSpc>
            </a:pPr>
            <a:r>
              <a:rPr lang="en-GB" sz="1600" dirty="0"/>
              <a:t>activities to better prepare and deploy the education and training of professionals for equity, diversity and inclusion challenges in the learning environment;</a:t>
            </a:r>
          </a:p>
          <a:p>
            <a:pPr>
              <a:lnSpc>
                <a:spcPct val="90000"/>
              </a:lnSpc>
            </a:pPr>
            <a:endParaRPr lang="en-IE" sz="1300" dirty="0"/>
          </a:p>
        </p:txBody>
      </p:sp>
      <p:sp>
        <p:nvSpPr>
          <p:cNvPr id="10" name="Rectangle 9">
            <a:extLst>
              <a:ext uri="{FF2B5EF4-FFF2-40B4-BE49-F238E27FC236}">
                <a16:creationId xmlns:a16="http://schemas.microsoft.com/office/drawing/2014/main" id="{8CC23146-3D9E-4DD1-90F2-D9AAE4927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B165923-D8A4-48EF-BD8D-8DF410BBE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ocial Network">
            <a:extLst>
              <a:ext uri="{FF2B5EF4-FFF2-40B4-BE49-F238E27FC236}">
                <a16:creationId xmlns:a16="http://schemas.microsoft.com/office/drawing/2014/main" id="{7307FAA3-3993-4BBB-A3F5-FEC9A14C97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15890" y="1768763"/>
            <a:ext cx="3328416" cy="3328416"/>
          </a:xfrm>
          <a:prstGeom prst="rect">
            <a:avLst/>
          </a:prstGeom>
        </p:spPr>
      </p:pic>
    </p:spTree>
    <p:extLst>
      <p:ext uri="{BB962C8B-B14F-4D97-AF65-F5344CB8AC3E}">
        <p14:creationId xmlns:p14="http://schemas.microsoft.com/office/powerpoint/2010/main" val="70702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77C042-271A-447C-ABB9-99C8517CBC9C}"/>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GB" sz="3000">
                <a:solidFill>
                  <a:srgbClr val="FFFFFF"/>
                </a:solidFill>
              </a:rPr>
              <a:t>Two call Themes</a:t>
            </a:r>
            <a:endParaRPr lang="en-IE" sz="3000">
              <a:solidFill>
                <a:srgbClr val="FFFFFF"/>
              </a:solidFill>
            </a:endParaRPr>
          </a:p>
        </p:txBody>
      </p:sp>
      <p:sp>
        <p:nvSpPr>
          <p:cNvPr id="3" name="Content Placeholder 2">
            <a:extLst>
              <a:ext uri="{FF2B5EF4-FFF2-40B4-BE49-F238E27FC236}">
                <a16:creationId xmlns:a16="http://schemas.microsoft.com/office/drawing/2014/main" id="{C7CE57BB-750D-433B-AF50-5757E9C0C81E}"/>
              </a:ext>
            </a:extLst>
          </p:cNvPr>
          <p:cNvSpPr>
            <a:spLocks noGrp="1"/>
          </p:cNvSpPr>
          <p:nvPr>
            <p:ph idx="1"/>
          </p:nvPr>
        </p:nvSpPr>
        <p:spPr>
          <a:xfrm>
            <a:off x="1316984" y="1283546"/>
            <a:ext cx="5715917" cy="3914063"/>
          </a:xfrm>
        </p:spPr>
        <p:txBody>
          <a:bodyPr anchor="ctr">
            <a:normAutofit/>
          </a:bodyPr>
          <a:lstStyle/>
          <a:p>
            <a:pPr>
              <a:lnSpc>
                <a:spcPct val="90000"/>
              </a:lnSpc>
            </a:pPr>
            <a:r>
              <a:rPr lang="en-GB" sz="1400">
                <a:solidFill>
                  <a:srgbClr val="404040"/>
                </a:solidFill>
              </a:rPr>
              <a:t>(1) The call for digital education readiness will support projects in school education, vocational education and training, and higher education. This call will aim to enhance online, distance and blended learning - including supporting teachers and trainers, as well as safeguarding the inclusive nature of digital learning opportunities.</a:t>
            </a:r>
          </a:p>
          <a:p>
            <a:pPr marL="0" indent="0">
              <a:lnSpc>
                <a:spcPct val="90000"/>
              </a:lnSpc>
              <a:buNone/>
            </a:pPr>
            <a:endParaRPr lang="en-GB" sz="1400">
              <a:solidFill>
                <a:srgbClr val="404040"/>
              </a:solidFill>
            </a:endParaRPr>
          </a:p>
          <a:p>
            <a:pPr>
              <a:lnSpc>
                <a:spcPct val="90000"/>
              </a:lnSpc>
            </a:pPr>
            <a:r>
              <a:rPr lang="en-GB" sz="1400">
                <a:solidFill>
                  <a:srgbClr val="404040"/>
                </a:solidFill>
              </a:rPr>
              <a:t>(2) The call for ‘partnerships for creativity’ will support projects in the fields of youth, school education and adult education. The call aims to develop skills and competences that encourage creativity and boost quality, innovation and recognition of youth work.  Applicants for this call should contact Leargas, the Erasmus+ NA for youth education.</a:t>
            </a:r>
          </a:p>
          <a:p>
            <a:pPr>
              <a:lnSpc>
                <a:spcPct val="90000"/>
              </a:lnSpc>
            </a:pPr>
            <a:endParaRPr lang="en-GB" sz="1400">
              <a:solidFill>
                <a:srgbClr val="404040"/>
              </a:solidFill>
            </a:endParaRPr>
          </a:p>
          <a:p>
            <a:pPr>
              <a:lnSpc>
                <a:spcPct val="90000"/>
              </a:lnSpc>
            </a:pPr>
            <a:r>
              <a:rPr lang="en-GB" sz="1400">
                <a:solidFill>
                  <a:srgbClr val="404040"/>
                </a:solidFill>
              </a:rPr>
              <a:t>Applicant deadline: 29</a:t>
            </a:r>
            <a:r>
              <a:rPr lang="en-GB" sz="1400" baseline="30000">
                <a:solidFill>
                  <a:srgbClr val="404040"/>
                </a:solidFill>
              </a:rPr>
              <a:t>th</a:t>
            </a:r>
            <a:r>
              <a:rPr lang="en-GB" sz="1400">
                <a:solidFill>
                  <a:srgbClr val="404040"/>
                </a:solidFill>
              </a:rPr>
              <a:t> October 2020.</a:t>
            </a:r>
          </a:p>
          <a:p>
            <a:pPr>
              <a:lnSpc>
                <a:spcPct val="90000"/>
              </a:lnSpc>
            </a:pPr>
            <a:r>
              <a:rPr lang="en-GB" sz="1400">
                <a:solidFill>
                  <a:srgbClr val="404040"/>
                </a:solidFill>
              </a:rPr>
              <a:t>Application forms are available on the European Commission Funding and Tenders Portal.</a:t>
            </a:r>
            <a:endParaRPr lang="en-IE" sz="1400">
              <a:solidFill>
                <a:srgbClr val="404040"/>
              </a:solidFill>
            </a:endParaRPr>
          </a:p>
        </p:txBody>
      </p:sp>
    </p:spTree>
    <p:extLst>
      <p:ext uri="{BB962C8B-B14F-4D97-AF65-F5344CB8AC3E}">
        <p14:creationId xmlns:p14="http://schemas.microsoft.com/office/powerpoint/2010/main" val="427525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48C5C6-32FB-4F3B-B4BD-12F75FBC7412}"/>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GB">
                <a:solidFill>
                  <a:srgbClr val="FFFFFF"/>
                </a:solidFill>
              </a:rPr>
              <a:t>Aims &amp; Objectives</a:t>
            </a:r>
            <a:endParaRPr lang="en-IE">
              <a:solidFill>
                <a:srgbClr val="FFFFFF"/>
              </a:solidFill>
            </a:endParaRPr>
          </a:p>
        </p:txBody>
      </p:sp>
      <p:sp>
        <p:nvSpPr>
          <p:cNvPr id="19" name="Rectangle 18">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C1B5BF4-5A48-4CC5-B12D-9428DAE5A03B}"/>
              </a:ext>
            </a:extLst>
          </p:cNvPr>
          <p:cNvSpPr>
            <a:spLocks noGrp="1"/>
          </p:cNvSpPr>
          <p:nvPr>
            <p:ph idx="1"/>
          </p:nvPr>
        </p:nvSpPr>
        <p:spPr>
          <a:xfrm>
            <a:off x="6259551" y="1444752"/>
            <a:ext cx="4652840" cy="3968496"/>
          </a:xfrm>
        </p:spPr>
        <p:txBody>
          <a:bodyPr anchor="ctr">
            <a:normAutofit/>
          </a:bodyPr>
          <a:lstStyle/>
          <a:p>
            <a:pPr>
              <a:lnSpc>
                <a:spcPct val="90000"/>
              </a:lnSpc>
            </a:pPr>
            <a:r>
              <a:rPr lang="en-GB" sz="1400">
                <a:solidFill>
                  <a:srgbClr val="404040"/>
                </a:solidFill>
              </a:rPr>
              <a:t>The </a:t>
            </a:r>
            <a:r>
              <a:rPr lang="en-GB" sz="1400" b="1">
                <a:solidFill>
                  <a:srgbClr val="404040"/>
                </a:solidFill>
              </a:rPr>
              <a:t>goal</a:t>
            </a:r>
            <a:r>
              <a:rPr lang="en-GB" sz="1400">
                <a:solidFill>
                  <a:srgbClr val="404040"/>
                </a:solidFill>
              </a:rPr>
              <a:t> is to reinforce the ability of education and training institutions to provide high quality, inclusive digital education. </a:t>
            </a:r>
          </a:p>
          <a:p>
            <a:pPr marL="0" indent="0">
              <a:lnSpc>
                <a:spcPct val="90000"/>
              </a:lnSpc>
              <a:buNone/>
            </a:pPr>
            <a:endParaRPr lang="en-GB" sz="1400">
              <a:solidFill>
                <a:srgbClr val="404040"/>
              </a:solidFill>
            </a:endParaRPr>
          </a:p>
          <a:p>
            <a:pPr>
              <a:lnSpc>
                <a:spcPct val="90000"/>
              </a:lnSpc>
            </a:pPr>
            <a:r>
              <a:rPr lang="en-GB" sz="1400">
                <a:solidFill>
                  <a:srgbClr val="404040"/>
                </a:solidFill>
              </a:rPr>
              <a:t>The </a:t>
            </a:r>
            <a:r>
              <a:rPr lang="en-GB" sz="1400" b="1">
                <a:solidFill>
                  <a:srgbClr val="404040"/>
                </a:solidFill>
              </a:rPr>
              <a:t>focus</a:t>
            </a:r>
            <a:r>
              <a:rPr lang="en-GB" sz="1400">
                <a:solidFill>
                  <a:srgbClr val="404040"/>
                </a:solidFill>
              </a:rPr>
              <a:t> will be on building capacity to implement online, blended and distance teaching and learning; to develop digital pedagogical competences of educators, enabling them to deliver high quality inclusive digital education; and to develop and/or use high quality digital content such as innovative online resources and tools. </a:t>
            </a:r>
          </a:p>
          <a:p>
            <a:pPr>
              <a:lnSpc>
                <a:spcPct val="90000"/>
              </a:lnSpc>
            </a:pPr>
            <a:endParaRPr lang="en-GB" sz="1400">
              <a:solidFill>
                <a:srgbClr val="404040"/>
              </a:solidFill>
            </a:endParaRPr>
          </a:p>
          <a:p>
            <a:pPr>
              <a:lnSpc>
                <a:spcPct val="90000"/>
              </a:lnSpc>
            </a:pPr>
            <a:r>
              <a:rPr lang="en-GB" sz="1400">
                <a:solidFill>
                  <a:srgbClr val="404040"/>
                </a:solidFill>
              </a:rPr>
              <a:t>The partnerships will </a:t>
            </a:r>
            <a:r>
              <a:rPr lang="en-GB" sz="1400" b="1">
                <a:solidFill>
                  <a:srgbClr val="404040"/>
                </a:solidFill>
              </a:rPr>
              <a:t>promote</a:t>
            </a:r>
            <a:r>
              <a:rPr lang="en-GB" sz="1400">
                <a:solidFill>
                  <a:srgbClr val="404040"/>
                </a:solidFill>
              </a:rPr>
              <a:t> networking of institutions across the EU, sharing of resources and expertise, and collaboration with digital technology providers and experts in educational technologies and relevant pedagogical practice, to develop tailor made solutions adapted to local challenges and realities.</a:t>
            </a:r>
          </a:p>
          <a:p>
            <a:pPr>
              <a:lnSpc>
                <a:spcPct val="90000"/>
              </a:lnSpc>
            </a:pPr>
            <a:endParaRPr lang="en-IE" sz="1400">
              <a:solidFill>
                <a:srgbClr val="404040"/>
              </a:solidFill>
            </a:endParaRPr>
          </a:p>
        </p:txBody>
      </p:sp>
    </p:spTree>
    <p:extLst>
      <p:ext uri="{BB962C8B-B14F-4D97-AF65-F5344CB8AC3E}">
        <p14:creationId xmlns:p14="http://schemas.microsoft.com/office/powerpoint/2010/main" val="36784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540BC5-7FDC-4330-8822-1EF1C399ED1D}"/>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GB" sz="2600">
                <a:solidFill>
                  <a:srgbClr val="FFFFFF"/>
                </a:solidFill>
              </a:rPr>
              <a:t>Digital Education: What activities will be supported?</a:t>
            </a:r>
            <a:endParaRPr lang="en-IE" sz="2600">
              <a:solidFill>
                <a:srgbClr val="FFFFFF"/>
              </a:solidFill>
            </a:endParaRPr>
          </a:p>
        </p:txBody>
      </p:sp>
      <p:sp>
        <p:nvSpPr>
          <p:cNvPr id="3" name="Content Placeholder 2">
            <a:extLst>
              <a:ext uri="{FF2B5EF4-FFF2-40B4-BE49-F238E27FC236}">
                <a16:creationId xmlns:a16="http://schemas.microsoft.com/office/drawing/2014/main" id="{6D6ADA99-CF6A-4DFB-B3ED-2A81F8A42689}"/>
              </a:ext>
            </a:extLst>
          </p:cNvPr>
          <p:cNvSpPr>
            <a:spLocks noGrp="1"/>
          </p:cNvSpPr>
          <p:nvPr>
            <p:ph idx="1"/>
          </p:nvPr>
        </p:nvSpPr>
        <p:spPr>
          <a:xfrm>
            <a:off x="1316984" y="1283546"/>
            <a:ext cx="5715917" cy="3914063"/>
          </a:xfrm>
        </p:spPr>
        <p:txBody>
          <a:bodyPr anchor="ctr">
            <a:normAutofit/>
          </a:bodyPr>
          <a:lstStyle/>
          <a:p>
            <a:pPr>
              <a:lnSpc>
                <a:spcPct val="90000"/>
              </a:lnSpc>
            </a:pPr>
            <a:r>
              <a:rPr lang="en-GB" dirty="0">
                <a:solidFill>
                  <a:srgbClr val="404040"/>
                </a:solidFill>
              </a:rPr>
              <a:t>activities to deploy digital tools and methods to deliver quality and inclusive education through online/virtual means, including blended teaching, training and learning;</a:t>
            </a:r>
          </a:p>
          <a:p>
            <a:pPr>
              <a:lnSpc>
                <a:spcPct val="90000"/>
              </a:lnSpc>
            </a:pPr>
            <a:r>
              <a:rPr lang="en-GB" dirty="0">
                <a:solidFill>
                  <a:srgbClr val="404040"/>
                </a:solidFill>
              </a:rPr>
              <a:t>activities to support learners, teachers and trainers in adapting to online/ distance learning;</a:t>
            </a:r>
          </a:p>
          <a:p>
            <a:pPr>
              <a:lnSpc>
                <a:spcPct val="90000"/>
              </a:lnSpc>
            </a:pPr>
            <a:r>
              <a:rPr lang="en-GB" dirty="0">
                <a:solidFill>
                  <a:srgbClr val="404040"/>
                </a:solidFill>
              </a:rPr>
              <a:t>activities to teach and promote safer and more responsible use of digital technology;</a:t>
            </a:r>
          </a:p>
          <a:p>
            <a:pPr>
              <a:lnSpc>
                <a:spcPct val="90000"/>
              </a:lnSpc>
            </a:pPr>
            <a:r>
              <a:rPr lang="en-GB" dirty="0">
                <a:solidFill>
                  <a:srgbClr val="404040"/>
                </a:solidFill>
              </a:rPr>
              <a:t>activities to understand how best to incorporate digital online technology into subject-specific teaching, training and learning, including work based learning.</a:t>
            </a:r>
          </a:p>
          <a:p>
            <a:pPr>
              <a:lnSpc>
                <a:spcPct val="90000"/>
              </a:lnSpc>
            </a:pPr>
            <a:r>
              <a:rPr lang="en-GB" dirty="0">
                <a:solidFill>
                  <a:srgbClr val="404040"/>
                </a:solidFill>
              </a:rPr>
              <a:t>Virtual cooperation opportunities are key to successful Partnerships in the COVID-19 context</a:t>
            </a:r>
            <a:endParaRPr lang="en-IE" dirty="0">
              <a:solidFill>
                <a:srgbClr val="404040"/>
              </a:solidFill>
            </a:endParaRPr>
          </a:p>
        </p:txBody>
      </p:sp>
    </p:spTree>
    <p:extLst>
      <p:ext uri="{BB962C8B-B14F-4D97-AF65-F5344CB8AC3E}">
        <p14:creationId xmlns:p14="http://schemas.microsoft.com/office/powerpoint/2010/main" val="24942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B96C14-B730-4194-AA6E-7D90166230BC}"/>
              </a:ext>
            </a:extLst>
          </p:cNvPr>
          <p:cNvSpPr>
            <a:spLocks noGrp="1"/>
          </p:cNvSpPr>
          <p:nvPr>
            <p:ph type="title"/>
          </p:nvPr>
        </p:nvSpPr>
        <p:spPr>
          <a:xfrm>
            <a:off x="1086132" y="1586484"/>
            <a:ext cx="3755456" cy="3685032"/>
          </a:xfrm>
          <a:prstGeom prst="ellipse">
            <a:avLst/>
          </a:prstGeom>
          <a:solidFill>
            <a:schemeClr val="accent2"/>
          </a:solidFill>
          <a:ln>
            <a:noFill/>
          </a:ln>
        </p:spPr>
        <p:txBody>
          <a:bodyPr>
            <a:normAutofit fontScale="90000"/>
          </a:bodyPr>
          <a:lstStyle/>
          <a:p>
            <a:r>
              <a:rPr lang="en-GB" sz="2400" dirty="0">
                <a:solidFill>
                  <a:srgbClr val="FFFFFF"/>
                </a:solidFill>
              </a:rPr>
              <a:t>Partnerships in creativity: What activities will be supported?</a:t>
            </a:r>
            <a:endParaRPr lang="en-IE" sz="2400" dirty="0">
              <a:solidFill>
                <a:srgbClr val="FFFFFF"/>
              </a:solidFill>
            </a:endParaRP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E199482-60E7-4F12-B704-A2B787018481}"/>
              </a:ext>
            </a:extLst>
          </p:cNvPr>
          <p:cNvSpPr>
            <a:spLocks noGrp="1"/>
          </p:cNvSpPr>
          <p:nvPr>
            <p:ph idx="1"/>
          </p:nvPr>
        </p:nvSpPr>
        <p:spPr>
          <a:xfrm>
            <a:off x="5923280" y="1066800"/>
            <a:ext cx="5364480" cy="4653280"/>
          </a:xfrm>
        </p:spPr>
        <p:txBody>
          <a:bodyPr anchor="ctr">
            <a:normAutofit/>
          </a:bodyPr>
          <a:lstStyle/>
          <a:p>
            <a:pPr>
              <a:lnSpc>
                <a:spcPct val="90000"/>
              </a:lnSpc>
            </a:pPr>
            <a:r>
              <a:rPr lang="en-GB" sz="1200" dirty="0">
                <a:solidFill>
                  <a:srgbClr val="404040"/>
                </a:solidFill>
              </a:rPr>
              <a:t>activities linked to reinforce all aspects of creativity in non-formal and formal education, by enhancing the development of skills and competences; </a:t>
            </a:r>
          </a:p>
          <a:p>
            <a:pPr>
              <a:lnSpc>
                <a:spcPct val="90000"/>
              </a:lnSpc>
            </a:pPr>
            <a:r>
              <a:rPr lang="en-GB" sz="1200" dirty="0">
                <a:solidFill>
                  <a:srgbClr val="404040"/>
                </a:solidFill>
              </a:rPr>
              <a:t>measures to accelerate digital transformation and use of digital means to adapt to the way creative products, cultural goods and events are created, managed, disseminated, accessed and consumed; </a:t>
            </a:r>
          </a:p>
          <a:p>
            <a:pPr>
              <a:lnSpc>
                <a:spcPct val="90000"/>
              </a:lnSpc>
            </a:pPr>
            <a:r>
              <a:rPr lang="en-GB" sz="1200" dirty="0">
                <a:solidFill>
                  <a:srgbClr val="404040"/>
                </a:solidFill>
              </a:rPr>
              <a:t>activities to promote active citizenship and social inclusion through arts, especially among young people; </a:t>
            </a:r>
          </a:p>
          <a:p>
            <a:pPr>
              <a:lnSpc>
                <a:spcPct val="90000"/>
              </a:lnSpc>
            </a:pPr>
            <a:r>
              <a:rPr lang="en-GB" sz="1200" dirty="0">
                <a:solidFill>
                  <a:srgbClr val="404040"/>
                </a:solidFill>
              </a:rPr>
              <a:t>activities to nurture talents and foster entrepreneurship (including social entrepreneurship) in cultural and creative domains; </a:t>
            </a:r>
          </a:p>
          <a:p>
            <a:pPr>
              <a:lnSpc>
                <a:spcPct val="90000"/>
              </a:lnSpc>
            </a:pPr>
            <a:r>
              <a:rPr lang="en-GB" sz="1200" dirty="0">
                <a:solidFill>
                  <a:srgbClr val="404040"/>
                </a:solidFill>
              </a:rPr>
              <a:t>learning tools and resources, materials, courses and training modules to foster creativity, culture and multiculturalism; </a:t>
            </a:r>
          </a:p>
          <a:p>
            <a:pPr>
              <a:lnSpc>
                <a:spcPct val="90000"/>
              </a:lnSpc>
            </a:pPr>
            <a:r>
              <a:rPr lang="en-GB" sz="1200" dirty="0">
                <a:solidFill>
                  <a:srgbClr val="404040"/>
                </a:solidFill>
              </a:rPr>
              <a:t>artistic and cultural initiatives with an educational dimension or aimed at raising awareness on societal issues and European matters (theatre plays, exhibitions, music performances, discussion fora, etc.); </a:t>
            </a:r>
          </a:p>
          <a:p>
            <a:pPr>
              <a:lnSpc>
                <a:spcPct val="90000"/>
              </a:lnSpc>
            </a:pPr>
            <a:r>
              <a:rPr lang="en-GB" sz="1200" dirty="0">
                <a:solidFill>
                  <a:srgbClr val="404040"/>
                </a:solidFill>
              </a:rPr>
              <a:t>activities to establish or reinforce networks and new collaboration models (notably through virtual means) stimulating intercultural engagement and flourishing of creative mind-sets among citizens, in particular young people; </a:t>
            </a:r>
          </a:p>
          <a:p>
            <a:pPr>
              <a:lnSpc>
                <a:spcPct val="90000"/>
              </a:lnSpc>
            </a:pPr>
            <a:r>
              <a:rPr lang="en-GB" sz="1200" dirty="0">
                <a:solidFill>
                  <a:srgbClr val="404040"/>
                </a:solidFill>
              </a:rPr>
              <a:t>transnational mobility activities that promote learning opportunities in creative spaces and cultural heritage sites, including creative residencies for artists and creators in the fields of non-formal/formal education and youth work.</a:t>
            </a:r>
            <a:endParaRPr lang="en-IE" sz="1200" dirty="0">
              <a:solidFill>
                <a:srgbClr val="404040"/>
              </a:solidFill>
            </a:endParaRPr>
          </a:p>
        </p:txBody>
      </p:sp>
    </p:spTree>
    <p:extLst>
      <p:ext uri="{BB962C8B-B14F-4D97-AF65-F5344CB8AC3E}">
        <p14:creationId xmlns:p14="http://schemas.microsoft.com/office/powerpoint/2010/main" val="399195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2B98E2-5664-4688-BFD8-58394310448F}"/>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IE" sz="2300" dirty="0">
                <a:solidFill>
                  <a:srgbClr val="FFFFFF"/>
                </a:solidFill>
              </a:rPr>
              <a:t>Who can take part in a strategic partnership?</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74311E-D49C-4BB9-AA09-ECBCB7F1B760}"/>
              </a:ext>
            </a:extLst>
          </p:cNvPr>
          <p:cNvSpPr>
            <a:spLocks noGrp="1"/>
          </p:cNvSpPr>
          <p:nvPr>
            <p:ph idx="1"/>
          </p:nvPr>
        </p:nvSpPr>
        <p:spPr>
          <a:xfrm>
            <a:off x="6259551" y="1444752"/>
            <a:ext cx="4652840" cy="3968496"/>
          </a:xfrm>
        </p:spPr>
        <p:txBody>
          <a:bodyPr anchor="ctr">
            <a:normAutofit/>
          </a:bodyPr>
          <a:lstStyle/>
          <a:p>
            <a:r>
              <a:rPr lang="en-IE">
                <a:solidFill>
                  <a:srgbClr val="404040"/>
                </a:solidFill>
              </a:rPr>
              <a:t>Organisations established in </a:t>
            </a:r>
            <a:r>
              <a:rPr lang="en-IE" b="1">
                <a:solidFill>
                  <a:srgbClr val="404040"/>
                </a:solidFill>
              </a:rPr>
              <a:t>Programme Countries.</a:t>
            </a:r>
          </a:p>
          <a:p>
            <a:r>
              <a:rPr lang="en-GB">
                <a:solidFill>
                  <a:srgbClr val="404040"/>
                </a:solidFill>
              </a:rPr>
              <a:t>Higher education institutions (HEIs) established in a Programme Country must hold a valid Erasmus Charter.</a:t>
            </a:r>
          </a:p>
          <a:p>
            <a:r>
              <a:rPr lang="en-IE" b="1">
                <a:solidFill>
                  <a:srgbClr val="404040"/>
                </a:solidFill>
              </a:rPr>
              <a:t>Associated partners </a:t>
            </a:r>
            <a:r>
              <a:rPr lang="en-IE">
                <a:solidFill>
                  <a:srgbClr val="404040"/>
                </a:solidFill>
              </a:rPr>
              <a:t>from the public and private sectors</a:t>
            </a:r>
          </a:p>
          <a:p>
            <a:pPr lvl="1"/>
            <a:r>
              <a:rPr lang="en-IE">
                <a:solidFill>
                  <a:srgbClr val="404040"/>
                </a:solidFill>
              </a:rPr>
              <a:t>Associated partners can be involved in a project but not as an applicant i.e. they do not receive funding.</a:t>
            </a:r>
          </a:p>
          <a:p>
            <a:pPr lvl="1"/>
            <a:endParaRPr lang="en-IE">
              <a:solidFill>
                <a:srgbClr val="404040"/>
              </a:solidFill>
            </a:endParaRPr>
          </a:p>
          <a:p>
            <a:pPr marL="228600" lvl="1" indent="0">
              <a:buNone/>
            </a:pPr>
            <a:endParaRPr lang="en-IE">
              <a:solidFill>
                <a:srgbClr val="404040"/>
              </a:solidFill>
            </a:endParaRPr>
          </a:p>
        </p:txBody>
      </p:sp>
    </p:spTree>
    <p:extLst>
      <p:ext uri="{BB962C8B-B14F-4D97-AF65-F5344CB8AC3E}">
        <p14:creationId xmlns:p14="http://schemas.microsoft.com/office/powerpoint/2010/main" val="2648385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23ADF-9FCB-47AB-9D7C-5AA8ED670EF4}"/>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GB" sz="3000">
                <a:solidFill>
                  <a:srgbClr val="FFFFFF"/>
                </a:solidFill>
              </a:rPr>
              <a:t>Eligibility criteria</a:t>
            </a:r>
            <a:endParaRPr lang="en-IE" sz="3000">
              <a:solidFill>
                <a:srgbClr val="FFFFFF"/>
              </a:solidFill>
            </a:endParaRPr>
          </a:p>
        </p:txBody>
      </p:sp>
      <p:sp>
        <p:nvSpPr>
          <p:cNvPr id="3" name="Content Placeholder 2">
            <a:extLst>
              <a:ext uri="{FF2B5EF4-FFF2-40B4-BE49-F238E27FC236}">
                <a16:creationId xmlns:a16="http://schemas.microsoft.com/office/drawing/2014/main" id="{5F794628-6B95-4059-82BC-2DBE7669A69B}"/>
              </a:ext>
            </a:extLst>
          </p:cNvPr>
          <p:cNvSpPr>
            <a:spLocks noGrp="1"/>
          </p:cNvSpPr>
          <p:nvPr>
            <p:ph idx="1"/>
          </p:nvPr>
        </p:nvSpPr>
        <p:spPr>
          <a:xfrm>
            <a:off x="1316984" y="1283546"/>
            <a:ext cx="5715917" cy="3914063"/>
          </a:xfrm>
        </p:spPr>
        <p:txBody>
          <a:bodyPr anchor="ctr">
            <a:normAutofit fontScale="85000" lnSpcReduction="10000"/>
          </a:bodyPr>
          <a:lstStyle/>
          <a:p>
            <a:r>
              <a:rPr lang="en-GB" dirty="0">
                <a:solidFill>
                  <a:srgbClr val="404040"/>
                </a:solidFill>
              </a:rPr>
              <a:t>A Strategic Partnership is transnational and involves a </a:t>
            </a:r>
            <a:r>
              <a:rPr lang="en-GB" b="1" dirty="0">
                <a:solidFill>
                  <a:srgbClr val="404040"/>
                </a:solidFill>
              </a:rPr>
              <a:t>minimum of three </a:t>
            </a:r>
            <a:r>
              <a:rPr lang="en-GB" dirty="0">
                <a:solidFill>
                  <a:srgbClr val="404040"/>
                </a:solidFill>
              </a:rPr>
              <a:t>organisations from </a:t>
            </a:r>
            <a:r>
              <a:rPr lang="en-GB" b="1" dirty="0">
                <a:solidFill>
                  <a:srgbClr val="404040"/>
                </a:solidFill>
              </a:rPr>
              <a:t>three different Programme Countries</a:t>
            </a:r>
            <a:r>
              <a:rPr lang="en-GB" dirty="0">
                <a:solidFill>
                  <a:srgbClr val="404040"/>
                </a:solidFill>
              </a:rPr>
              <a:t>. There is no maximum number of participating organisations. </a:t>
            </a:r>
          </a:p>
          <a:p>
            <a:r>
              <a:rPr lang="en-GB" dirty="0">
                <a:solidFill>
                  <a:srgbClr val="404040"/>
                </a:solidFill>
              </a:rPr>
              <a:t>Physical activities must take place in the countries of the organisations participating in the project.</a:t>
            </a:r>
          </a:p>
          <a:p>
            <a:r>
              <a:rPr lang="en-GB" dirty="0">
                <a:solidFill>
                  <a:srgbClr val="404040"/>
                </a:solidFill>
              </a:rPr>
              <a:t>Learning, teaching and training activities for learners and long-term activities for staff can only be organised in Programme Countries.</a:t>
            </a:r>
          </a:p>
          <a:p>
            <a:r>
              <a:rPr lang="en-GB" dirty="0">
                <a:solidFill>
                  <a:srgbClr val="404040"/>
                </a:solidFill>
              </a:rPr>
              <a:t>Partnerships in the fields of education and training can be a minimum of </a:t>
            </a:r>
            <a:r>
              <a:rPr lang="en-GB" b="1" dirty="0">
                <a:solidFill>
                  <a:srgbClr val="404040"/>
                </a:solidFill>
              </a:rPr>
              <a:t>12 months and a maximum of 24 months in duration.</a:t>
            </a:r>
          </a:p>
          <a:p>
            <a:r>
              <a:rPr lang="en-GB" dirty="0">
                <a:solidFill>
                  <a:srgbClr val="404040"/>
                </a:solidFill>
              </a:rPr>
              <a:t>Partnerships in the field of youth: between </a:t>
            </a:r>
            <a:r>
              <a:rPr lang="en-GB" b="1" dirty="0">
                <a:solidFill>
                  <a:srgbClr val="404040"/>
                </a:solidFill>
              </a:rPr>
              <a:t>6 and 24 months.</a:t>
            </a:r>
          </a:p>
          <a:p>
            <a:r>
              <a:rPr lang="en-GB" dirty="0">
                <a:solidFill>
                  <a:srgbClr val="404040"/>
                </a:solidFill>
              </a:rPr>
              <a:t>Applicants have to submit their grant application by </a:t>
            </a:r>
            <a:r>
              <a:rPr lang="en-GB" b="1" dirty="0">
                <a:solidFill>
                  <a:srgbClr val="404040"/>
                </a:solidFill>
              </a:rPr>
              <a:t>29 October at 12:00 (midday Brussels time) </a:t>
            </a:r>
            <a:r>
              <a:rPr lang="en-GB" dirty="0">
                <a:solidFill>
                  <a:srgbClr val="404040"/>
                </a:solidFill>
              </a:rPr>
              <a:t>Projects are expected to start between 1 March and 30 </a:t>
            </a:r>
            <a:r>
              <a:rPr lang="en-GB">
                <a:solidFill>
                  <a:srgbClr val="404040"/>
                </a:solidFill>
              </a:rPr>
              <a:t>June 2021.</a:t>
            </a:r>
            <a:endParaRPr lang="en-GB" dirty="0">
              <a:solidFill>
                <a:srgbClr val="404040"/>
              </a:solidFill>
            </a:endParaRPr>
          </a:p>
          <a:p>
            <a:endParaRPr lang="en-GB" dirty="0">
              <a:solidFill>
                <a:srgbClr val="404040"/>
              </a:solidFill>
            </a:endParaRPr>
          </a:p>
          <a:p>
            <a:pPr marL="0" indent="0">
              <a:buNone/>
            </a:pPr>
            <a:endParaRPr lang="en-IE" dirty="0">
              <a:solidFill>
                <a:srgbClr val="404040"/>
              </a:solidFill>
            </a:endParaRPr>
          </a:p>
        </p:txBody>
      </p:sp>
    </p:spTree>
    <p:extLst>
      <p:ext uri="{BB962C8B-B14F-4D97-AF65-F5344CB8AC3E}">
        <p14:creationId xmlns:p14="http://schemas.microsoft.com/office/powerpoint/2010/main" val="293695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F843-1DF5-4503-9745-9B51FB8B7904}"/>
              </a:ext>
            </a:extLst>
          </p:cNvPr>
          <p:cNvSpPr>
            <a:spLocks noGrp="1"/>
          </p:cNvSpPr>
          <p:nvPr>
            <p:ph type="title"/>
          </p:nvPr>
        </p:nvSpPr>
        <p:spPr>
          <a:xfrm>
            <a:off x="2231136" y="964692"/>
            <a:ext cx="7729728" cy="1188720"/>
          </a:xfrm>
        </p:spPr>
        <p:txBody>
          <a:bodyPr>
            <a:normAutofit/>
          </a:bodyPr>
          <a:lstStyle/>
          <a:p>
            <a:r>
              <a:rPr lang="en-GB"/>
              <a:t>Award criteria</a:t>
            </a:r>
            <a:endParaRPr lang="en-IE" dirty="0"/>
          </a:p>
        </p:txBody>
      </p:sp>
      <p:graphicFrame>
        <p:nvGraphicFramePr>
          <p:cNvPr id="5" name="Content Placeholder 2">
            <a:extLst>
              <a:ext uri="{FF2B5EF4-FFF2-40B4-BE49-F238E27FC236}">
                <a16:creationId xmlns:a16="http://schemas.microsoft.com/office/drawing/2014/main" id="{619A6DA1-5AD6-4912-A3FD-3E38C1DA2CB9}"/>
              </a:ext>
            </a:extLst>
          </p:cNvPr>
          <p:cNvGraphicFramePr>
            <a:graphicFrameLocks noGrp="1"/>
          </p:cNvGraphicFramePr>
          <p:nvPr>
            <p:ph idx="1"/>
            <p:extLst>
              <p:ext uri="{D42A27DB-BD31-4B8C-83A1-F6EECF244321}">
                <p14:modId xmlns:p14="http://schemas.microsoft.com/office/powerpoint/2010/main" val="1181085358"/>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2068616"/>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otalTime>170</TotalTime>
  <Words>1031</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Parcel</vt:lpstr>
      <vt:lpstr>Responding to covid-19: Erasmus+ 2020 KA203 Strategic Partnerships</vt:lpstr>
      <vt:lpstr>Activities supported in a strategic partnership</vt:lpstr>
      <vt:lpstr>Two call Themes</vt:lpstr>
      <vt:lpstr>Aims &amp; Objectives</vt:lpstr>
      <vt:lpstr>Digital Education: What activities will be supported?</vt:lpstr>
      <vt:lpstr>Partnerships in creativity: What activities will be supported?</vt:lpstr>
      <vt:lpstr>Who can take part in a strategic partnership?</vt:lpstr>
      <vt:lpstr>Eligibility criteria</vt:lpstr>
      <vt:lpstr>Award criteria</vt:lpstr>
      <vt:lpstr>Budget Available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covid-19: Erasmus+ 2020 KA203 Strategic Partnerships</dc:title>
  <dc:creator>Aileen Marron</dc:creator>
  <cp:lastModifiedBy>Aileen Marron</cp:lastModifiedBy>
  <cp:revision>5</cp:revision>
  <dcterms:created xsi:type="dcterms:W3CDTF">2020-09-18T11:19:08Z</dcterms:created>
  <dcterms:modified xsi:type="dcterms:W3CDTF">2020-09-22T08:18:58Z</dcterms:modified>
</cp:coreProperties>
</file>